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media1.gif" ContentType="video/unknown"/>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8"/>
  </p:notesMasterIdLst>
  <p:sldIdLst>
    <p:sldId id="256" r:id="rId2"/>
    <p:sldId id="324" r:id="rId3"/>
    <p:sldId id="279" r:id="rId4"/>
    <p:sldId id="275" r:id="rId5"/>
    <p:sldId id="320" r:id="rId6"/>
    <p:sldId id="277" r:id="rId7"/>
    <p:sldId id="329" r:id="rId8"/>
    <p:sldId id="330" r:id="rId9"/>
    <p:sldId id="331" r:id="rId10"/>
    <p:sldId id="332" r:id="rId11"/>
    <p:sldId id="333" r:id="rId12"/>
    <p:sldId id="278" r:id="rId13"/>
    <p:sldId id="280" r:id="rId14"/>
    <p:sldId id="282" r:id="rId15"/>
    <p:sldId id="308" r:id="rId16"/>
    <p:sldId id="294" r:id="rId17"/>
    <p:sldId id="283" r:id="rId18"/>
    <p:sldId id="285" r:id="rId19"/>
    <p:sldId id="295" r:id="rId20"/>
    <p:sldId id="334" r:id="rId21"/>
    <p:sldId id="286" r:id="rId22"/>
    <p:sldId id="287" r:id="rId23"/>
    <p:sldId id="288" r:id="rId24"/>
    <p:sldId id="289" r:id="rId25"/>
    <p:sldId id="290" r:id="rId26"/>
    <p:sldId id="291" r:id="rId27"/>
    <p:sldId id="292" r:id="rId28"/>
    <p:sldId id="284" r:id="rId29"/>
    <p:sldId id="309" r:id="rId30"/>
    <p:sldId id="293" r:id="rId31"/>
    <p:sldId id="296" r:id="rId32"/>
    <p:sldId id="297" r:id="rId33"/>
    <p:sldId id="302" r:id="rId34"/>
    <p:sldId id="323" r:id="rId35"/>
    <p:sldId id="303" r:id="rId36"/>
    <p:sldId id="311" r:id="rId37"/>
    <p:sldId id="312" r:id="rId38"/>
    <p:sldId id="310" r:id="rId39"/>
    <p:sldId id="307" r:id="rId40"/>
    <p:sldId id="304" r:id="rId41"/>
    <p:sldId id="306" r:id="rId42"/>
    <p:sldId id="315" r:id="rId43"/>
    <p:sldId id="316" r:id="rId44"/>
    <p:sldId id="335" r:id="rId45"/>
    <p:sldId id="336" r:id="rId46"/>
    <p:sldId id="337" r:id="rId47"/>
    <p:sldId id="317" r:id="rId48"/>
    <p:sldId id="313" r:id="rId49"/>
    <p:sldId id="298" r:id="rId50"/>
    <p:sldId id="299" r:id="rId51"/>
    <p:sldId id="318" r:id="rId52"/>
    <p:sldId id="321" r:id="rId53"/>
    <p:sldId id="305" r:id="rId54"/>
    <p:sldId id="319" r:id="rId55"/>
    <p:sldId id="322" r:id="rId56"/>
    <p:sldId id="314" r:id="rId57"/>
    <p:sldId id="300" r:id="rId58"/>
    <p:sldId id="301" r:id="rId59"/>
    <p:sldId id="338" r:id="rId60"/>
    <p:sldId id="339" r:id="rId61"/>
    <p:sldId id="340" r:id="rId62"/>
    <p:sldId id="341" r:id="rId63"/>
    <p:sldId id="342" r:id="rId64"/>
    <p:sldId id="343" r:id="rId65"/>
    <p:sldId id="344" r:id="rId66"/>
    <p:sldId id="345" r:id="rId67"/>
    <p:sldId id="346" r:id="rId68"/>
    <p:sldId id="325" r:id="rId69"/>
    <p:sldId id="274" r:id="rId70"/>
    <p:sldId id="260" r:id="rId71"/>
    <p:sldId id="326" r:id="rId72"/>
    <p:sldId id="347" r:id="rId73"/>
    <p:sldId id="348" r:id="rId74"/>
    <p:sldId id="349" r:id="rId75"/>
    <p:sldId id="276" r:id="rId76"/>
    <p:sldId id="350" r:id="rId77"/>
    <p:sldId id="351" r:id="rId78"/>
    <p:sldId id="352" r:id="rId79"/>
    <p:sldId id="281" r:id="rId80"/>
    <p:sldId id="353" r:id="rId81"/>
    <p:sldId id="354" r:id="rId82"/>
    <p:sldId id="327" r:id="rId83"/>
    <p:sldId id="355" r:id="rId84"/>
    <p:sldId id="328" r:id="rId85"/>
    <p:sldId id="356" r:id="rId86"/>
    <p:sldId id="357" r:id="rId87"/>
    <p:sldId id="358" r:id="rId88"/>
    <p:sldId id="359" r:id="rId89"/>
    <p:sldId id="360" r:id="rId90"/>
    <p:sldId id="361" r:id="rId91"/>
    <p:sldId id="362" r:id="rId92"/>
    <p:sldId id="363" r:id="rId93"/>
    <p:sldId id="364" r:id="rId94"/>
    <p:sldId id="365" r:id="rId95"/>
    <p:sldId id="366" r:id="rId96"/>
    <p:sldId id="367" r:id="rId9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65"/>
  </p:normalViewPr>
  <p:slideViewPr>
    <p:cSldViewPr snapToGrid="0" snapToObjects="1">
      <p:cViewPr varScale="1">
        <p:scale>
          <a:sx n="107" d="100"/>
          <a:sy n="107" d="100"/>
        </p:scale>
        <p:origin x="1760" y="16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87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image" Target="../media/image64.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44070A0-8AC9-2B4F-8FC8-2ACEE1ADBE45}" type="datetimeFigureOut">
              <a:rPr lang="en-US" smtClean="0"/>
              <a:t>2/20/19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E4D83F-8ED5-8E45-819B-D08FF44AACF1}" type="slidenum">
              <a:rPr lang="en-US" smtClean="0"/>
              <a:t>‹#›</a:t>
            </a:fld>
            <a:endParaRPr lang="en-US"/>
          </a:p>
        </p:txBody>
      </p:sp>
    </p:spTree>
    <p:extLst>
      <p:ext uri="{BB962C8B-B14F-4D97-AF65-F5344CB8AC3E}">
        <p14:creationId xmlns:p14="http://schemas.microsoft.com/office/powerpoint/2010/main" val="323126972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Gala was Dali’s wife.</a:t>
            </a:r>
          </a:p>
        </p:txBody>
      </p:sp>
      <p:sp>
        <p:nvSpPr>
          <p:cNvPr id="4" name="Slide Number Placeholder 3"/>
          <p:cNvSpPr>
            <a:spLocks noGrp="1"/>
          </p:cNvSpPr>
          <p:nvPr>
            <p:ph type="sldNum" sz="quarter" idx="10"/>
          </p:nvPr>
        </p:nvSpPr>
        <p:spPr/>
        <p:txBody>
          <a:bodyPr/>
          <a:lstStyle/>
          <a:p>
            <a:pPr>
              <a:defRPr/>
            </a:pPr>
            <a:fld id="{BC41724F-377A-42A1-BD28-C2898AAE5859}" type="slidenum">
              <a:rPr lang="en-US" altLang="en-US" smtClean="0"/>
              <a:pPr>
                <a:defRPr/>
              </a:pPr>
              <a:t>8</a:t>
            </a:fld>
            <a:endParaRPr lang="en-US" altLang="en-US"/>
          </a:p>
        </p:txBody>
      </p:sp>
    </p:spTree>
    <p:extLst>
      <p:ext uri="{BB962C8B-B14F-4D97-AF65-F5344CB8AC3E}">
        <p14:creationId xmlns:p14="http://schemas.microsoft.com/office/powerpoint/2010/main" val="3798173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2B5C81-E3C4-D949-8E1F-369791323288}" type="slidenum">
              <a:rPr lang="en-US" smtClean="0"/>
              <a:t>95</a:t>
            </a:fld>
            <a:endParaRPr lang="en-US"/>
          </a:p>
        </p:txBody>
      </p:sp>
    </p:spTree>
    <p:extLst>
      <p:ext uri="{BB962C8B-B14F-4D97-AF65-F5344CB8AC3E}">
        <p14:creationId xmlns:p14="http://schemas.microsoft.com/office/powerpoint/2010/main" val="507604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2B5C81-E3C4-D949-8E1F-369791323288}" type="slidenum">
              <a:rPr lang="en-US" smtClean="0"/>
              <a:t>96</a:t>
            </a:fld>
            <a:endParaRPr lang="en-US"/>
          </a:p>
        </p:txBody>
      </p:sp>
    </p:spTree>
    <p:extLst>
      <p:ext uri="{BB962C8B-B14F-4D97-AF65-F5344CB8AC3E}">
        <p14:creationId xmlns:p14="http://schemas.microsoft.com/office/powerpoint/2010/main" val="1194446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Gala was Dali’s wife.</a:t>
            </a:r>
          </a:p>
          <a:p>
            <a:endParaRPr lang="en-US" dirty="0"/>
          </a:p>
        </p:txBody>
      </p:sp>
      <p:sp>
        <p:nvSpPr>
          <p:cNvPr id="4" name="Slide Number Placeholder 3"/>
          <p:cNvSpPr>
            <a:spLocks noGrp="1"/>
          </p:cNvSpPr>
          <p:nvPr>
            <p:ph type="sldNum" sz="quarter" idx="10"/>
          </p:nvPr>
        </p:nvSpPr>
        <p:spPr/>
        <p:txBody>
          <a:bodyPr/>
          <a:lstStyle/>
          <a:p>
            <a:pPr>
              <a:defRPr/>
            </a:pPr>
            <a:fld id="{BC41724F-377A-42A1-BD28-C2898AAE5859}" type="slidenum">
              <a:rPr lang="en-US" altLang="en-US" smtClean="0"/>
              <a:pPr>
                <a:defRPr/>
              </a:pPr>
              <a:t>9</a:t>
            </a:fld>
            <a:endParaRPr lang="en-US" altLang="en-US"/>
          </a:p>
        </p:txBody>
      </p:sp>
    </p:spTree>
    <p:extLst>
      <p:ext uri="{BB962C8B-B14F-4D97-AF65-F5344CB8AC3E}">
        <p14:creationId xmlns:p14="http://schemas.microsoft.com/office/powerpoint/2010/main" val="4038452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2657577-2637-4D99-BDF4-BF55D712705F}" type="slidenum">
              <a:rPr lang="en-US" altLang="en-US" smtClean="0"/>
              <a:pPr>
                <a:defRPr/>
              </a:pPr>
              <a:t>11</a:t>
            </a:fld>
            <a:endParaRPr lang="en-US" altLang="en-US"/>
          </a:p>
        </p:txBody>
      </p:sp>
    </p:spTree>
    <p:extLst>
      <p:ext uri="{BB962C8B-B14F-4D97-AF65-F5344CB8AC3E}">
        <p14:creationId xmlns:p14="http://schemas.microsoft.com/office/powerpoint/2010/main" val="2618590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p:spPr>
      </p:sp>
      <p:sp>
        <p:nvSpPr>
          <p:cNvPr id="6553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Things we can’t understand without thinking in frequency</a:t>
            </a:r>
          </a:p>
        </p:txBody>
      </p:sp>
      <p:sp>
        <p:nvSpPr>
          <p:cNvPr id="4" name="Slide Number Placeholder 3"/>
          <p:cNvSpPr>
            <a:spLocks noGrp="1"/>
          </p:cNvSpPr>
          <p:nvPr>
            <p:ph type="sldNum" sz="quarter" idx="5"/>
          </p:nvPr>
        </p:nvSpPr>
        <p:spPr/>
        <p:txBody>
          <a:bodyPr/>
          <a:lstStyle/>
          <a:p>
            <a:pPr>
              <a:defRPr/>
            </a:pPr>
            <a:fld id="{4B15BA1D-1A99-4BE2-BF35-3D84C933D4D0}" type="slidenum">
              <a:rPr lang="en-US" smtClean="0"/>
              <a:pPr>
                <a:defRPr/>
              </a:pPr>
              <a:t>12</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Fourier transform relates the function’s time domain, shown in red, to the functions’ frequency domain, shown in blue. The component frequencies, spread across the frequency spectrum are represented as peaks in the frequency</a:t>
            </a:r>
            <a:r>
              <a:rPr lang="en-US" baseline="0" dirty="0"/>
              <a:t> domain. </a:t>
            </a:r>
            <a:endParaRPr lang="en-US" dirty="0"/>
          </a:p>
        </p:txBody>
      </p:sp>
      <p:sp>
        <p:nvSpPr>
          <p:cNvPr id="4" name="Slide Number Placeholder 3"/>
          <p:cNvSpPr>
            <a:spLocks noGrp="1"/>
          </p:cNvSpPr>
          <p:nvPr>
            <p:ph type="sldNum" sz="quarter" idx="10"/>
          </p:nvPr>
        </p:nvSpPr>
        <p:spPr/>
        <p:txBody>
          <a:bodyPr/>
          <a:lstStyle/>
          <a:p>
            <a:fld id="{09E4D83F-8ED5-8E45-819B-D08FF44AACF1}" type="slidenum">
              <a:rPr lang="en-US" smtClean="0"/>
              <a:t>20</a:t>
            </a:fld>
            <a:endParaRPr lang="en-US"/>
          </a:p>
        </p:txBody>
      </p:sp>
    </p:spTree>
    <p:extLst>
      <p:ext uri="{BB962C8B-B14F-4D97-AF65-F5344CB8AC3E}">
        <p14:creationId xmlns:p14="http://schemas.microsoft.com/office/powerpoint/2010/main" val="3281297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2B5C81-E3C4-D949-8E1F-369791323288}" type="slidenum">
              <a:rPr lang="en-US" smtClean="0"/>
              <a:t>69</a:t>
            </a:fld>
            <a:endParaRPr lang="en-US"/>
          </a:p>
        </p:txBody>
      </p:sp>
    </p:spTree>
    <p:extLst>
      <p:ext uri="{BB962C8B-B14F-4D97-AF65-F5344CB8AC3E}">
        <p14:creationId xmlns:p14="http://schemas.microsoft.com/office/powerpoint/2010/main" val="2827533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shows 2 images with their Fourier Transforms directly underneath. The images are a pure horizontal cosine of 8 cycles and a pure vertical cosine of 32 cycles. Notice that the FT for each just has a single component, represented by 2 bright spots symmetrically placed about the center of the FT image. The center of the image is the origin of the frequency coordinate system. The u-axis runs left to right through the center and represents the horizontal component of frequency. The v-axis runs bottom to top through the center and represents the vertical component of frequency. In both cases there is a dot at the center that represents the (0,0) frequency term or average value of the image. Images usually have a large average value (like 128) and lots of low frequency information so FT images usually have a bright blob of components near the center. Notice that high frequencies in the vertical direction will cause bright dots away from the center in the vertical direction. And that high frequencies in the horizontal direction will cause bright dots away from the center in the horizontal direction.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92B5C81-E3C4-D949-8E1F-369791323288}" type="slidenum">
              <a:rPr lang="en-US" smtClean="0"/>
              <a:t>70</a:t>
            </a:fld>
            <a:endParaRPr lang="en-US"/>
          </a:p>
        </p:txBody>
      </p:sp>
    </p:spTree>
    <p:extLst>
      <p:ext uri="{BB962C8B-B14F-4D97-AF65-F5344CB8AC3E}">
        <p14:creationId xmlns:p14="http://schemas.microsoft.com/office/powerpoint/2010/main" val="103992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Here are 2 images of more general Fourier components. They are images of 2D cosines with both horizontal and vertical components. The one on the left has 4 cycles horizontally and 16 cycles vertically. The one on the right has 32 cycles horizontally and 2 cycles vertically. (Note: You see a gray band when the function goes through gray = 128 which happens twice/cycle.) You may begin to notice there is a lot of symmetry. For all REAL (as opposed to IMAGINARY or COMPLEX) images, the FT is symmetrical about the origin so the 1st and 3rd quadrants are the same and the 2nd and 4th quadrants are the same. If the image is symmetrical about the x-axis (as the cosine images are) 4-fold symmetry results.</a:t>
            </a:r>
          </a:p>
          <a:p>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F(</a:t>
            </a:r>
            <a:r>
              <a:rPr lang="en-US" sz="1200" kern="1200" dirty="0" err="1">
                <a:solidFill>
                  <a:schemeClr val="tx1"/>
                </a:solidFill>
                <a:effectLst/>
                <a:latin typeface="+mn-lt"/>
                <a:ea typeface="+mn-ea"/>
                <a:cs typeface="+mn-cs"/>
              </a:rPr>
              <a:t>u,v</a:t>
            </a:r>
            <a:r>
              <a:rPr lang="en-US" sz="1200" kern="1200" dirty="0">
                <a:solidFill>
                  <a:schemeClr val="tx1"/>
                </a:solidFill>
                <a:effectLst/>
                <a:latin typeface="+mn-lt"/>
                <a:ea typeface="+mn-ea"/>
                <a:cs typeface="+mn-cs"/>
              </a:rPr>
              <a:t>) = SUM{ f(</a:t>
            </a:r>
            <a:r>
              <a:rPr lang="en-US" sz="1200" kern="1200" dirty="0" err="1">
                <a:solidFill>
                  <a:schemeClr val="tx1"/>
                </a:solidFill>
                <a:effectLst/>
                <a:latin typeface="+mn-lt"/>
                <a:ea typeface="+mn-ea"/>
                <a:cs typeface="+mn-cs"/>
              </a:rPr>
              <a:t>x,y</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exp</a:t>
            </a:r>
            <a:r>
              <a:rPr lang="en-US" sz="1200" kern="1200" dirty="0">
                <a:solidFill>
                  <a:schemeClr val="tx1"/>
                </a:solidFill>
                <a:effectLst/>
                <a:latin typeface="+mn-lt"/>
                <a:ea typeface="+mn-ea"/>
                <a:cs typeface="+mn-cs"/>
              </a:rPr>
              <a:t>(-j*2*pi*(u*</a:t>
            </a:r>
            <a:r>
              <a:rPr lang="en-US" sz="1200" kern="1200" dirty="0" err="1">
                <a:solidFill>
                  <a:schemeClr val="tx1"/>
                </a:solidFill>
                <a:effectLst/>
                <a:latin typeface="+mn-lt"/>
                <a:ea typeface="+mn-ea"/>
                <a:cs typeface="+mn-cs"/>
              </a:rPr>
              <a:t>x+v</a:t>
            </a:r>
            <a:r>
              <a:rPr lang="en-US" sz="1200" kern="1200" dirty="0">
                <a:solidFill>
                  <a:schemeClr val="tx1"/>
                </a:solidFill>
                <a:effectLst/>
                <a:latin typeface="+mn-lt"/>
                <a:ea typeface="+mn-ea"/>
                <a:cs typeface="+mn-cs"/>
              </a:rPr>
              <a:t>*y)/N) }     and 	f(</a:t>
            </a:r>
            <a:r>
              <a:rPr lang="en-US" sz="1200" kern="1200" dirty="0" err="1">
                <a:solidFill>
                  <a:schemeClr val="tx1"/>
                </a:solidFill>
                <a:effectLst/>
                <a:latin typeface="+mn-lt"/>
                <a:ea typeface="+mn-ea"/>
                <a:cs typeface="+mn-cs"/>
              </a:rPr>
              <a:t>x,y</a:t>
            </a:r>
            <a:r>
              <a:rPr lang="en-US" sz="1200" kern="1200" dirty="0">
                <a:solidFill>
                  <a:schemeClr val="tx1"/>
                </a:solidFill>
                <a:effectLst/>
                <a:latin typeface="+mn-lt"/>
                <a:ea typeface="+mn-ea"/>
                <a:cs typeface="+mn-cs"/>
              </a:rPr>
              <a:t>) = SUM{ F(</a:t>
            </a:r>
            <a:r>
              <a:rPr lang="en-US" sz="1200" kern="1200" dirty="0" err="1">
                <a:solidFill>
                  <a:schemeClr val="tx1"/>
                </a:solidFill>
                <a:effectLst/>
                <a:latin typeface="+mn-lt"/>
                <a:ea typeface="+mn-ea"/>
                <a:cs typeface="+mn-cs"/>
              </a:rPr>
              <a:t>u,v</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exp</a:t>
            </a:r>
            <a:r>
              <a:rPr lang="en-US" sz="1200" kern="1200" dirty="0">
                <a:solidFill>
                  <a:schemeClr val="tx1"/>
                </a:solidFill>
                <a:effectLst/>
                <a:latin typeface="+mn-lt"/>
                <a:ea typeface="+mn-ea"/>
                <a:cs typeface="+mn-cs"/>
              </a:rPr>
              <a:t>(+j*2*pi*(u*</a:t>
            </a:r>
            <a:r>
              <a:rPr lang="en-US" sz="1200" kern="1200" dirty="0" err="1">
                <a:solidFill>
                  <a:schemeClr val="tx1"/>
                </a:solidFill>
                <a:effectLst/>
                <a:latin typeface="+mn-lt"/>
                <a:ea typeface="+mn-ea"/>
                <a:cs typeface="+mn-cs"/>
              </a:rPr>
              <a:t>x+v</a:t>
            </a:r>
            <a:r>
              <a:rPr lang="en-US" sz="1200" kern="1200" dirty="0">
                <a:solidFill>
                  <a:schemeClr val="tx1"/>
                </a:solidFill>
                <a:effectLst/>
                <a:latin typeface="+mn-lt"/>
                <a:ea typeface="+mn-ea"/>
                <a:cs typeface="+mn-cs"/>
              </a:rPr>
              <a:t>*y)/N) }      where u = 0,1,2,...,N-1 and v = 0,1,2,...,N-1 	  x = 0,1,2,...,N-1 and y = 0,1,2,...,N-1 	  j = SQRT( -1 ) 	  and SUM means double summation  over proper 	  </a:t>
            </a:r>
            <a:r>
              <a:rPr lang="en-US" sz="1200" kern="1200" dirty="0" err="1">
                <a:solidFill>
                  <a:schemeClr val="tx1"/>
                </a:solidFill>
                <a:effectLst/>
                <a:latin typeface="+mn-lt"/>
                <a:ea typeface="+mn-ea"/>
                <a:cs typeface="+mn-cs"/>
              </a:rPr>
              <a:t>x,y</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u,v</a:t>
            </a:r>
            <a:r>
              <a:rPr lang="en-US" sz="1200" kern="1200" dirty="0">
                <a:solidFill>
                  <a:schemeClr val="tx1"/>
                </a:solidFill>
                <a:effectLst/>
                <a:latin typeface="+mn-lt"/>
                <a:ea typeface="+mn-ea"/>
                <a:cs typeface="+mn-cs"/>
              </a:rPr>
              <a:t> ranges</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92B5C81-E3C4-D949-8E1F-369791323288}" type="slidenum">
              <a:rPr lang="en-US" smtClean="0"/>
              <a:t>71</a:t>
            </a:fld>
            <a:endParaRPr lang="en-US"/>
          </a:p>
        </p:txBody>
      </p:sp>
    </p:spTree>
    <p:extLst>
      <p:ext uri="{BB962C8B-B14F-4D97-AF65-F5344CB8AC3E}">
        <p14:creationId xmlns:p14="http://schemas.microsoft.com/office/powerpoint/2010/main" val="3760066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magnitude.</a:t>
            </a:r>
          </a:p>
        </p:txBody>
      </p:sp>
      <p:sp>
        <p:nvSpPr>
          <p:cNvPr id="4" name="Slide Number Placeholder 3"/>
          <p:cNvSpPr>
            <a:spLocks noGrp="1"/>
          </p:cNvSpPr>
          <p:nvPr>
            <p:ph type="sldNum" sz="quarter" idx="10"/>
          </p:nvPr>
        </p:nvSpPr>
        <p:spPr/>
        <p:txBody>
          <a:bodyPr/>
          <a:lstStyle/>
          <a:p>
            <a:fld id="{692B5C81-E3C4-D949-8E1F-369791323288}" type="slidenum">
              <a:rPr lang="en-US" smtClean="0"/>
              <a:t>84</a:t>
            </a:fld>
            <a:endParaRPr lang="en-US"/>
          </a:p>
        </p:txBody>
      </p:sp>
    </p:spTree>
    <p:extLst>
      <p:ext uri="{BB962C8B-B14F-4D97-AF65-F5344CB8AC3E}">
        <p14:creationId xmlns:p14="http://schemas.microsoft.com/office/powerpoint/2010/main" val="1429819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A9549C6-2717-B14A-8772-C44F6F8B153B}" type="datetimeFigureOut">
              <a:rPr lang="en-US" smtClean="0"/>
              <a:t>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7530C1-5E46-0640-9AA6-B4235E767E9C}" type="slidenum">
              <a:rPr lang="en-US" smtClean="0"/>
              <a:t>‹#›</a:t>
            </a:fld>
            <a:endParaRPr lang="en-US"/>
          </a:p>
        </p:txBody>
      </p:sp>
    </p:spTree>
    <p:extLst>
      <p:ext uri="{BB962C8B-B14F-4D97-AF65-F5344CB8AC3E}">
        <p14:creationId xmlns:p14="http://schemas.microsoft.com/office/powerpoint/2010/main" val="22666143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9549C6-2717-B14A-8772-C44F6F8B153B}" type="datetimeFigureOut">
              <a:rPr lang="en-US" smtClean="0"/>
              <a:t>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7530C1-5E46-0640-9AA6-B4235E767E9C}" type="slidenum">
              <a:rPr lang="en-US" smtClean="0"/>
              <a:t>‹#›</a:t>
            </a:fld>
            <a:endParaRPr lang="en-US"/>
          </a:p>
        </p:txBody>
      </p:sp>
    </p:spTree>
    <p:extLst>
      <p:ext uri="{BB962C8B-B14F-4D97-AF65-F5344CB8AC3E}">
        <p14:creationId xmlns:p14="http://schemas.microsoft.com/office/powerpoint/2010/main" val="298085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9549C6-2717-B14A-8772-C44F6F8B153B}" type="datetimeFigureOut">
              <a:rPr lang="en-US" smtClean="0"/>
              <a:t>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7530C1-5E46-0640-9AA6-B4235E767E9C}" type="slidenum">
              <a:rPr lang="en-US" smtClean="0"/>
              <a:t>‹#›</a:t>
            </a:fld>
            <a:endParaRPr lang="en-US"/>
          </a:p>
        </p:txBody>
      </p:sp>
    </p:spTree>
    <p:extLst>
      <p:ext uri="{BB962C8B-B14F-4D97-AF65-F5344CB8AC3E}">
        <p14:creationId xmlns:p14="http://schemas.microsoft.com/office/powerpoint/2010/main" val="22624554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838200"/>
          </a:xfrm>
        </p:spPr>
        <p:txBody>
          <a:bodyPr/>
          <a:lstStyle/>
          <a:p>
            <a:r>
              <a:rPr lang="en-US"/>
              <a:t>Click to edit Master title style</a:t>
            </a:r>
          </a:p>
        </p:txBody>
      </p:sp>
      <p:sp>
        <p:nvSpPr>
          <p:cNvPr id="3" name="Text Placeholder 2"/>
          <p:cNvSpPr>
            <a:spLocks noGrp="1"/>
          </p:cNvSpPr>
          <p:nvPr>
            <p:ph type="body" sz="half" idx="1"/>
          </p:nvPr>
        </p:nvSpPr>
        <p:spPr>
          <a:xfrm>
            <a:off x="685800" y="914400"/>
            <a:ext cx="38100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38100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rtlCol="0"/>
          <a:lstStyle>
            <a:lvl1pPr fontAlgn="auto">
              <a:spcBef>
                <a:spcPts val="0"/>
              </a:spcBef>
              <a:spcAft>
                <a:spcPts val="0"/>
              </a:spcAft>
              <a:defRPr>
                <a:solidFill>
                  <a:schemeClr val="tx1">
                    <a:tint val="75000"/>
                  </a:schemeClr>
                </a:solidFill>
                <a:latin typeface="+mn-lt"/>
                <a:ea typeface="+mn-ea"/>
                <a:cs typeface="+mn-cs"/>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fld id="{6BEE9A1B-B4CA-E24D-BD31-A3B3FBDA9304}" type="slidenum">
              <a:rPr lang="en-US"/>
              <a:pPr/>
              <a:t>‹#›</a:t>
            </a:fld>
            <a:endParaRPr lang="en-US"/>
          </a:p>
        </p:txBody>
      </p:sp>
    </p:spTree>
    <p:extLst>
      <p:ext uri="{BB962C8B-B14F-4D97-AF65-F5344CB8AC3E}">
        <p14:creationId xmlns:p14="http://schemas.microsoft.com/office/powerpoint/2010/main" val="1077345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9549C6-2717-B14A-8772-C44F6F8B153B}" type="datetimeFigureOut">
              <a:rPr lang="en-US" smtClean="0"/>
              <a:t>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7530C1-5E46-0640-9AA6-B4235E767E9C}" type="slidenum">
              <a:rPr lang="en-US" smtClean="0"/>
              <a:t>‹#›</a:t>
            </a:fld>
            <a:endParaRPr lang="en-US"/>
          </a:p>
        </p:txBody>
      </p:sp>
    </p:spTree>
    <p:extLst>
      <p:ext uri="{BB962C8B-B14F-4D97-AF65-F5344CB8AC3E}">
        <p14:creationId xmlns:p14="http://schemas.microsoft.com/office/powerpoint/2010/main" val="3621833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9549C6-2717-B14A-8772-C44F6F8B153B}" type="datetimeFigureOut">
              <a:rPr lang="en-US" smtClean="0"/>
              <a:t>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7530C1-5E46-0640-9AA6-B4235E767E9C}" type="slidenum">
              <a:rPr lang="en-US" smtClean="0"/>
              <a:t>‹#›</a:t>
            </a:fld>
            <a:endParaRPr lang="en-US"/>
          </a:p>
        </p:txBody>
      </p:sp>
    </p:spTree>
    <p:extLst>
      <p:ext uri="{BB962C8B-B14F-4D97-AF65-F5344CB8AC3E}">
        <p14:creationId xmlns:p14="http://schemas.microsoft.com/office/powerpoint/2010/main" val="2678220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A9549C6-2717-B14A-8772-C44F6F8B153B}" type="datetimeFigureOut">
              <a:rPr lang="en-US" smtClean="0"/>
              <a:t>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7530C1-5E46-0640-9AA6-B4235E767E9C}" type="slidenum">
              <a:rPr lang="en-US" smtClean="0"/>
              <a:t>‹#›</a:t>
            </a:fld>
            <a:endParaRPr lang="en-US"/>
          </a:p>
        </p:txBody>
      </p:sp>
    </p:spTree>
    <p:extLst>
      <p:ext uri="{BB962C8B-B14F-4D97-AF65-F5344CB8AC3E}">
        <p14:creationId xmlns:p14="http://schemas.microsoft.com/office/powerpoint/2010/main" val="834260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A9549C6-2717-B14A-8772-C44F6F8B153B}" type="datetimeFigureOut">
              <a:rPr lang="en-US" smtClean="0"/>
              <a:t>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C7530C1-5E46-0640-9AA6-B4235E767E9C}" type="slidenum">
              <a:rPr lang="en-US" smtClean="0"/>
              <a:t>‹#›</a:t>
            </a:fld>
            <a:endParaRPr lang="en-US"/>
          </a:p>
        </p:txBody>
      </p:sp>
    </p:spTree>
    <p:extLst>
      <p:ext uri="{BB962C8B-B14F-4D97-AF65-F5344CB8AC3E}">
        <p14:creationId xmlns:p14="http://schemas.microsoft.com/office/powerpoint/2010/main" val="2596977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A9549C6-2717-B14A-8772-C44F6F8B153B}" type="datetimeFigureOut">
              <a:rPr lang="en-US" smtClean="0"/>
              <a:t>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7530C1-5E46-0640-9AA6-B4235E767E9C}" type="slidenum">
              <a:rPr lang="en-US" smtClean="0"/>
              <a:t>‹#›</a:t>
            </a:fld>
            <a:endParaRPr lang="en-US"/>
          </a:p>
        </p:txBody>
      </p:sp>
    </p:spTree>
    <p:extLst>
      <p:ext uri="{BB962C8B-B14F-4D97-AF65-F5344CB8AC3E}">
        <p14:creationId xmlns:p14="http://schemas.microsoft.com/office/powerpoint/2010/main" val="267429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9549C6-2717-B14A-8772-C44F6F8B153B}" type="datetimeFigureOut">
              <a:rPr lang="en-US" smtClean="0"/>
              <a:t>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C7530C1-5E46-0640-9AA6-B4235E767E9C}" type="slidenum">
              <a:rPr lang="en-US" smtClean="0"/>
              <a:t>‹#›</a:t>
            </a:fld>
            <a:endParaRPr lang="en-US"/>
          </a:p>
        </p:txBody>
      </p:sp>
    </p:spTree>
    <p:extLst>
      <p:ext uri="{BB962C8B-B14F-4D97-AF65-F5344CB8AC3E}">
        <p14:creationId xmlns:p14="http://schemas.microsoft.com/office/powerpoint/2010/main" val="2855884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A9549C6-2717-B14A-8772-C44F6F8B153B}" type="datetimeFigureOut">
              <a:rPr lang="en-US" smtClean="0"/>
              <a:t>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7530C1-5E46-0640-9AA6-B4235E767E9C}" type="slidenum">
              <a:rPr lang="en-US" smtClean="0"/>
              <a:t>‹#›</a:t>
            </a:fld>
            <a:endParaRPr lang="en-US"/>
          </a:p>
        </p:txBody>
      </p:sp>
    </p:spTree>
    <p:extLst>
      <p:ext uri="{BB962C8B-B14F-4D97-AF65-F5344CB8AC3E}">
        <p14:creationId xmlns:p14="http://schemas.microsoft.com/office/powerpoint/2010/main" val="2338160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A9549C6-2717-B14A-8772-C44F6F8B153B}" type="datetimeFigureOut">
              <a:rPr lang="en-US" smtClean="0"/>
              <a:t>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7530C1-5E46-0640-9AA6-B4235E767E9C}" type="slidenum">
              <a:rPr lang="en-US" smtClean="0"/>
              <a:t>‹#›</a:t>
            </a:fld>
            <a:endParaRPr lang="en-US"/>
          </a:p>
        </p:txBody>
      </p:sp>
    </p:spTree>
    <p:extLst>
      <p:ext uri="{BB962C8B-B14F-4D97-AF65-F5344CB8AC3E}">
        <p14:creationId xmlns:p14="http://schemas.microsoft.com/office/powerpoint/2010/main" val="591172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9549C6-2717-B14A-8772-C44F6F8B153B}" type="datetimeFigureOut">
              <a:rPr lang="en-US" smtClean="0"/>
              <a:t>2/20/19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7530C1-5E46-0640-9AA6-B4235E767E9C}" type="slidenum">
              <a:rPr lang="en-US" smtClean="0"/>
              <a:t>‹#›</a:t>
            </a:fld>
            <a:endParaRPr lang="en-US"/>
          </a:p>
        </p:txBody>
      </p:sp>
    </p:spTree>
    <p:extLst>
      <p:ext uri="{BB962C8B-B14F-4D97-AF65-F5344CB8AC3E}">
        <p14:creationId xmlns:p14="http://schemas.microsoft.com/office/powerpoint/2010/main" val="41019530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7.w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2.xml"/><Relationship Id="rId1" Type="http://schemas.openxmlformats.org/officeDocument/2006/relationships/vmlDrawing" Target="../drawings/vmlDrawing2.vml"/><Relationship Id="rId5" Type="http://schemas.openxmlformats.org/officeDocument/2006/relationships/image" Target="../media/image17.wmf"/><Relationship Id="rId4" Type="http://schemas.openxmlformats.org/officeDocument/2006/relationships/oleObject" Target="../embeddings/oleObject2.bin"/></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uides.github.com/activities/hello-world/" TargetMode="External"/><Relationship Id="rId2" Type="http://schemas.openxmlformats.org/officeDocument/2006/relationships/hyperlink" Target="https://github.com/fruittree/CSC476ComputerVision"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gif"/><Relationship Id="rId1" Type="http://schemas.microsoft.com/office/2007/relationships/media" Target="../media/media1.gif"/><Relationship Id="rId5" Type="http://schemas.openxmlformats.org/officeDocument/2006/relationships/image" Target="../media/image24.png"/><Relationship Id="rId4"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5.png"/><Relationship Id="rId5" Type="http://schemas.openxmlformats.org/officeDocument/2006/relationships/image" Target="../media/image35.wmf"/><Relationship Id="rId4" Type="http://schemas.openxmlformats.org/officeDocument/2006/relationships/oleObject" Target="../embeddings/oleObject3.bin"/></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Image%20decomposition"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65.wmf"/><Relationship Id="rId5" Type="http://schemas.openxmlformats.org/officeDocument/2006/relationships/oleObject" Target="../embeddings/oleObject5.bin"/><Relationship Id="rId4" Type="http://schemas.openxmlformats.org/officeDocument/2006/relationships/image" Target="../media/image64.w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image" Target="../media/image67.wmf"/><Relationship Id="rId5" Type="http://schemas.openxmlformats.org/officeDocument/2006/relationships/oleObject" Target="../embeddings/oleObject7.bin"/><Relationship Id="rId4" Type="http://schemas.openxmlformats.org/officeDocument/2006/relationships/image" Target="../media/image66.wmf"/></Relationships>
</file>

<file path=ppt/slides/_rels/slide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0.png"/></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7.png"/></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9.png"/></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32.png"/></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32.png"/></Relationships>
</file>

<file path=ppt/slides/_rels/slide6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5.png"/><Relationship Id="rId5" Type="http://schemas.openxmlformats.org/officeDocument/2006/relationships/image" Target="../media/image35.wmf"/><Relationship Id="rId4" Type="http://schemas.openxmlformats.org/officeDocument/2006/relationships/oleObject" Target="../embeddings/oleObject8.bin"/></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9.png"/><Relationship Id="rId7"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hyperlink" Target="http://www.cs.unm.edu/~brayer/vision/fourier.html"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77.emf"/></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77.emf"/><Relationship Id="rId4" Type="http://schemas.openxmlformats.org/officeDocument/2006/relationships/oleObject" Target="../embeddings/oleObject10.bin"/></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1.gi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CSC476 Introduction to Computer Vision</a:t>
            </a:r>
            <a:br>
              <a:rPr lang="en-US" dirty="0"/>
            </a:br>
            <a:r>
              <a:rPr lang="en-US" dirty="0"/>
              <a:t>Lecture 5</a:t>
            </a:r>
          </a:p>
        </p:txBody>
      </p:sp>
      <p:sp>
        <p:nvSpPr>
          <p:cNvPr id="3" name="Subtitle 2"/>
          <p:cNvSpPr>
            <a:spLocks noGrp="1"/>
          </p:cNvSpPr>
          <p:nvPr>
            <p:ph type="subTitle" idx="1"/>
          </p:nvPr>
        </p:nvSpPr>
        <p:spPr>
          <a:xfrm>
            <a:off x="997857" y="3886200"/>
            <a:ext cx="7112000" cy="1752600"/>
          </a:xfrm>
        </p:spPr>
        <p:txBody>
          <a:bodyPr/>
          <a:lstStyle/>
          <a:p>
            <a:r>
              <a:rPr lang="en-US" dirty="0"/>
              <a:t>Feb 20</a:t>
            </a:r>
            <a:r>
              <a:rPr lang="en-US" baseline="30000" dirty="0"/>
              <a:t>th</a:t>
            </a:r>
            <a:r>
              <a:rPr lang="en-US" dirty="0"/>
              <a:t>, 2019</a:t>
            </a:r>
          </a:p>
          <a:p>
            <a:r>
              <a:rPr lang="en-US" dirty="0"/>
              <a:t>Thinking in Frequency </a:t>
            </a:r>
          </a:p>
          <a:p>
            <a:r>
              <a:rPr lang="en-US" dirty="0"/>
              <a:t>Bei Xiao</a:t>
            </a:r>
          </a:p>
        </p:txBody>
      </p:sp>
    </p:spTree>
    <p:extLst>
      <p:ext uri="{BB962C8B-B14F-4D97-AF65-F5344CB8AC3E}">
        <p14:creationId xmlns:p14="http://schemas.microsoft.com/office/powerpoint/2010/main" val="1282576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ChangeArrowheads="1"/>
          </p:cNvSpPr>
          <p:nvPr/>
        </p:nvSpPr>
        <p:spPr bwMode="auto">
          <a:xfrm>
            <a:off x="457200" y="609600"/>
            <a:ext cx="8458200" cy="6096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400">
              <a:solidFill>
                <a:srgbClr val="000000"/>
              </a:solidFill>
              <a:latin typeface="Arial" panose="020B0604020202020204" pitchFamily="34" charset="0"/>
            </a:endParaRPr>
          </a:p>
        </p:txBody>
      </p:sp>
      <p:sp>
        <p:nvSpPr>
          <p:cNvPr id="59395" name="Rectangle 4"/>
          <p:cNvSpPr>
            <a:spLocks noGrp="1" noChangeArrowheads="1"/>
          </p:cNvSpPr>
          <p:nvPr>
            <p:ph type="title"/>
          </p:nvPr>
        </p:nvSpPr>
        <p:spPr/>
        <p:txBody>
          <a:bodyPr/>
          <a:lstStyle/>
          <a:p>
            <a:endParaRPr lang="ru-RU" altLang="en-US"/>
          </a:p>
        </p:txBody>
      </p:sp>
      <p:pic>
        <p:nvPicPr>
          <p:cNvPr id="59396" name="Picture 5"/>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059238" y="0"/>
            <a:ext cx="5084762"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086793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418" name="Rectangle 2"/>
          <p:cNvSpPr>
            <a:spLocks noChangeArrowheads="1"/>
          </p:cNvSpPr>
          <p:nvPr/>
        </p:nvSpPr>
        <p:spPr bwMode="auto">
          <a:xfrm>
            <a:off x="457200" y="609600"/>
            <a:ext cx="8458200" cy="6096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400">
              <a:solidFill>
                <a:srgbClr val="000000"/>
              </a:solidFill>
              <a:latin typeface="Arial" panose="020B0604020202020204" pitchFamily="34" charset="0"/>
            </a:endParaRPr>
          </a:p>
        </p:txBody>
      </p:sp>
      <p:sp>
        <p:nvSpPr>
          <p:cNvPr id="60419" name="Rectangle 3"/>
          <p:cNvSpPr>
            <a:spLocks noGrp="1" noChangeArrowheads="1"/>
          </p:cNvSpPr>
          <p:nvPr>
            <p:ph type="title"/>
          </p:nvPr>
        </p:nvSpPr>
        <p:spPr/>
        <p:txBody>
          <a:bodyPr/>
          <a:lstStyle/>
          <a:p>
            <a:endParaRPr lang="ru-RU" altLang="en-US"/>
          </a:p>
        </p:txBody>
      </p:sp>
      <p:pic>
        <p:nvPicPr>
          <p:cNvPr id="60420" name="Picture 8"/>
          <p:cNvPicPr>
            <a:picLocks noChangeAspect="1" noChangeArrowheads="1"/>
          </p:cNvPicPr>
          <p:nvPr/>
        </p:nvPicPr>
        <p:blipFill>
          <a:blip r:embed="rId3" cstate="hqprint">
            <a:extLst>
              <a:ext uri="{28A0092B-C50C-407E-A947-70E740481C1C}">
                <a14:useLocalDpi xmlns:a14="http://schemas.microsoft.com/office/drawing/2010/main"/>
              </a:ext>
            </a:extLst>
          </a:blip>
          <a:srcRect l="12402" t="7170" r="10422" b="11575"/>
          <a:stretch>
            <a:fillRect/>
          </a:stretch>
        </p:blipFill>
        <p:spPr bwMode="auto">
          <a:xfrm>
            <a:off x="4038600" y="0"/>
            <a:ext cx="51054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673617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135563"/>
          </a:xfrm>
        </p:spPr>
        <p:txBody>
          <a:bodyPr/>
          <a:lstStyle/>
          <a:p>
            <a:pPr marL="0">
              <a:buFont typeface="Arial" charset="0"/>
              <a:buNone/>
              <a:defRPr/>
            </a:pPr>
            <a:r>
              <a:rPr lang="en-US" b="1" dirty="0">
                <a:solidFill>
                  <a:schemeClr val="tx2">
                    <a:lumMod val="75000"/>
                  </a:schemeClr>
                </a:solidFill>
              </a:rPr>
              <a:t>Why does the Gaussian give a nice smooth image, but the square filter give edgy artifacts?</a:t>
            </a:r>
          </a:p>
        </p:txBody>
      </p:sp>
      <p:pic>
        <p:nvPicPr>
          <p:cNvPr id="12291" name="Picture 4"/>
          <p:cNvPicPr>
            <a:picLocks noChangeAspect="1" noChangeArrowheads="1"/>
          </p:cNvPicPr>
          <p:nvPr/>
        </p:nvPicPr>
        <p:blipFill>
          <a:blip r:embed="rId3" cstate="print"/>
          <a:srcRect/>
          <a:stretch>
            <a:fillRect/>
          </a:stretch>
        </p:blipFill>
        <p:spPr bwMode="auto">
          <a:xfrm>
            <a:off x="4648200" y="2362200"/>
            <a:ext cx="4495800" cy="4495800"/>
          </a:xfrm>
          <a:prstGeom prst="rect">
            <a:avLst/>
          </a:prstGeom>
          <a:noFill/>
          <a:ln w="9525">
            <a:noFill/>
            <a:miter lim="800000"/>
            <a:headEnd/>
            <a:tailEnd/>
          </a:ln>
        </p:spPr>
      </p:pic>
      <p:pic>
        <p:nvPicPr>
          <p:cNvPr id="12292" name="Picture 5"/>
          <p:cNvPicPr>
            <a:picLocks noChangeAspect="1" noChangeArrowheads="1"/>
          </p:cNvPicPr>
          <p:nvPr/>
        </p:nvPicPr>
        <p:blipFill>
          <a:blip r:embed="rId4" cstate="print"/>
          <a:srcRect/>
          <a:stretch>
            <a:fillRect/>
          </a:stretch>
        </p:blipFill>
        <p:spPr bwMode="auto">
          <a:xfrm>
            <a:off x="6781800" y="1981200"/>
            <a:ext cx="317500" cy="317500"/>
          </a:xfrm>
          <a:prstGeom prst="rect">
            <a:avLst/>
          </a:prstGeom>
          <a:noFill/>
          <a:ln w="9525">
            <a:noFill/>
            <a:miter lim="800000"/>
            <a:headEnd/>
            <a:tailEnd/>
          </a:ln>
        </p:spPr>
      </p:pic>
      <p:pic>
        <p:nvPicPr>
          <p:cNvPr id="12293" name="Picture 4"/>
          <p:cNvPicPr>
            <a:picLocks noChangeAspect="1" noChangeArrowheads="1"/>
          </p:cNvPicPr>
          <p:nvPr/>
        </p:nvPicPr>
        <p:blipFill>
          <a:blip r:embed="rId5" cstate="print"/>
          <a:srcRect/>
          <a:stretch>
            <a:fillRect/>
          </a:stretch>
        </p:blipFill>
        <p:spPr bwMode="auto">
          <a:xfrm>
            <a:off x="0" y="2362200"/>
            <a:ext cx="4495800" cy="4495800"/>
          </a:xfrm>
          <a:prstGeom prst="rect">
            <a:avLst/>
          </a:prstGeom>
          <a:noFill/>
          <a:ln w="9525">
            <a:noFill/>
            <a:miter lim="800000"/>
            <a:headEnd/>
            <a:tailEnd/>
          </a:ln>
        </p:spPr>
      </p:pic>
      <p:pic>
        <p:nvPicPr>
          <p:cNvPr id="12294" name="Picture 5"/>
          <p:cNvPicPr>
            <a:picLocks noChangeAspect="1" noChangeArrowheads="1"/>
          </p:cNvPicPr>
          <p:nvPr/>
        </p:nvPicPr>
        <p:blipFill>
          <a:blip r:embed="rId6" cstate="print"/>
          <a:srcRect/>
          <a:stretch>
            <a:fillRect/>
          </a:stretch>
        </p:blipFill>
        <p:spPr bwMode="auto">
          <a:xfrm>
            <a:off x="2057400" y="1981200"/>
            <a:ext cx="317500" cy="317500"/>
          </a:xfrm>
          <a:prstGeom prst="rect">
            <a:avLst/>
          </a:prstGeom>
          <a:noFill/>
          <a:ln w="9525">
            <a:noFill/>
            <a:miter lim="800000"/>
            <a:headEnd/>
            <a:tailEnd/>
          </a:ln>
        </p:spPr>
      </p:pic>
      <p:sp>
        <p:nvSpPr>
          <p:cNvPr id="12295" name="TextBox 7"/>
          <p:cNvSpPr txBox="1">
            <a:spLocks noChangeArrowheads="1"/>
          </p:cNvSpPr>
          <p:nvPr/>
        </p:nvSpPr>
        <p:spPr bwMode="auto">
          <a:xfrm>
            <a:off x="0" y="1981200"/>
            <a:ext cx="1158875" cy="369888"/>
          </a:xfrm>
          <a:prstGeom prst="rect">
            <a:avLst/>
          </a:prstGeom>
          <a:noFill/>
          <a:ln w="9525">
            <a:noFill/>
            <a:miter lim="800000"/>
            <a:headEnd/>
            <a:tailEnd/>
          </a:ln>
        </p:spPr>
        <p:txBody>
          <a:bodyPr wrap="none">
            <a:spAutoFit/>
          </a:bodyPr>
          <a:lstStyle/>
          <a:p>
            <a:r>
              <a:rPr lang="en-US"/>
              <a:t>Gaussian</a:t>
            </a:r>
          </a:p>
        </p:txBody>
      </p:sp>
      <p:sp>
        <p:nvSpPr>
          <p:cNvPr id="12296" name="TextBox 8"/>
          <p:cNvSpPr txBox="1">
            <a:spLocks noChangeArrowheads="1"/>
          </p:cNvSpPr>
          <p:nvPr/>
        </p:nvSpPr>
        <p:spPr bwMode="auto">
          <a:xfrm>
            <a:off x="4648200" y="1981200"/>
            <a:ext cx="1082675" cy="369888"/>
          </a:xfrm>
          <a:prstGeom prst="rect">
            <a:avLst/>
          </a:prstGeom>
          <a:noFill/>
          <a:ln w="9525">
            <a:noFill/>
            <a:miter lim="800000"/>
            <a:headEnd/>
            <a:tailEnd/>
          </a:ln>
        </p:spPr>
        <p:txBody>
          <a:bodyPr wrap="none">
            <a:spAutoFit/>
          </a:bodyPr>
          <a:lstStyle/>
          <a:p>
            <a:r>
              <a:rPr lang="en-US"/>
              <a:t>Box filter</a:t>
            </a:r>
          </a:p>
        </p:txBody>
      </p:sp>
    </p:spTree>
    <p:extLst>
      <p:ext uri="{BB962C8B-B14F-4D97-AF65-F5344CB8AC3E}">
        <p14:creationId xmlns:p14="http://schemas.microsoft.com/office/powerpoint/2010/main" val="1787049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14140"/>
            <a:ext cx="8229600" cy="1143000"/>
          </a:xfrm>
        </p:spPr>
        <p:txBody>
          <a:bodyPr>
            <a:normAutofit fontScale="90000"/>
          </a:bodyPr>
          <a:lstStyle/>
          <a:p>
            <a:r>
              <a:rPr lang="en-US" dirty="0"/>
              <a:t>How is that a 4MP image can be compressed to a few hundred KB without a noticeable change?</a:t>
            </a:r>
          </a:p>
        </p:txBody>
      </p:sp>
    </p:spTree>
    <p:extLst>
      <p:ext uri="{BB962C8B-B14F-4D97-AF65-F5344CB8AC3E}">
        <p14:creationId xmlns:p14="http://schemas.microsoft.com/office/powerpoint/2010/main" val="1853824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685800" y="76200"/>
            <a:ext cx="8458200" cy="838200"/>
          </a:xfrm>
        </p:spPr>
        <p:txBody>
          <a:bodyPr>
            <a:normAutofit fontScale="90000"/>
          </a:bodyPr>
          <a:lstStyle/>
          <a:p>
            <a:pPr>
              <a:defRPr/>
            </a:pPr>
            <a:r>
              <a:rPr lang="en-US" dirty="0">
                <a:ea typeface="+mj-ea"/>
              </a:rPr>
              <a:t>Jean </a:t>
            </a:r>
            <a:r>
              <a:rPr lang="en-US" dirty="0" err="1">
                <a:ea typeface="+mj-ea"/>
              </a:rPr>
              <a:t>Baptiste</a:t>
            </a:r>
            <a:r>
              <a:rPr lang="en-US" dirty="0">
                <a:ea typeface="+mj-ea"/>
              </a:rPr>
              <a:t> Joseph Fourier (1768-1830)</a:t>
            </a:r>
          </a:p>
        </p:txBody>
      </p:sp>
      <p:sp>
        <p:nvSpPr>
          <p:cNvPr id="25603" name="Rectangle 3"/>
          <p:cNvSpPr>
            <a:spLocks noGrp="1" noChangeArrowheads="1"/>
          </p:cNvSpPr>
          <p:nvPr>
            <p:ph type="body" idx="1"/>
          </p:nvPr>
        </p:nvSpPr>
        <p:spPr>
          <a:xfrm>
            <a:off x="457200" y="914400"/>
            <a:ext cx="3810000" cy="5943600"/>
          </a:xfrm>
        </p:spPr>
        <p:txBody>
          <a:bodyPr/>
          <a:lstStyle/>
          <a:p>
            <a:pPr>
              <a:lnSpc>
                <a:spcPct val="90000"/>
              </a:lnSpc>
              <a:buFont typeface="Arial" charset="0"/>
              <a:buNone/>
            </a:pPr>
            <a:r>
              <a:rPr lang="en-US" sz="2800">
                <a:latin typeface="Calibri" charset="0"/>
              </a:rPr>
              <a:t>had crazy idea (1807):</a:t>
            </a:r>
          </a:p>
          <a:p>
            <a:pPr>
              <a:lnSpc>
                <a:spcPct val="90000"/>
              </a:lnSpc>
              <a:buFont typeface="Arial" charset="0"/>
              <a:buNone/>
            </a:pPr>
            <a:r>
              <a:rPr lang="en-US" sz="2000" i="1">
                <a:latin typeface="Calibri" charset="0"/>
              </a:rPr>
              <a:t>	</a:t>
            </a:r>
            <a:r>
              <a:rPr lang="en-US" sz="2000" b="1" i="1">
                <a:latin typeface="Calibri" charset="0"/>
              </a:rPr>
              <a:t>Any</a:t>
            </a:r>
            <a:r>
              <a:rPr lang="en-US" sz="2000" i="1">
                <a:latin typeface="Calibri" charset="0"/>
              </a:rPr>
              <a:t> univariate function can be rewritten as a weighted sum of sines and cosines of different frequencies. </a:t>
            </a:r>
          </a:p>
          <a:p>
            <a:pPr>
              <a:lnSpc>
                <a:spcPct val="90000"/>
              </a:lnSpc>
            </a:pPr>
            <a:r>
              <a:rPr lang="en-US" sz="2800">
                <a:latin typeface="Calibri" charset="0"/>
              </a:rPr>
              <a:t>Don</a:t>
            </a:r>
            <a:r>
              <a:rPr lang="ja-JP" altLang="en-US" sz="2800">
                <a:latin typeface="Calibri" charset="0"/>
              </a:rPr>
              <a:t>’</a:t>
            </a:r>
            <a:r>
              <a:rPr lang="en-US" sz="2800">
                <a:latin typeface="Calibri" charset="0"/>
              </a:rPr>
              <a:t>t believe it?  </a:t>
            </a:r>
          </a:p>
          <a:p>
            <a:pPr lvl="1">
              <a:lnSpc>
                <a:spcPct val="90000"/>
              </a:lnSpc>
            </a:pPr>
            <a:r>
              <a:rPr lang="en-US" sz="2400">
                <a:latin typeface="Calibri" charset="0"/>
              </a:rPr>
              <a:t>Neither did Lagrange, Laplace, Poisson and other big wigs</a:t>
            </a:r>
          </a:p>
          <a:p>
            <a:pPr lvl="1">
              <a:lnSpc>
                <a:spcPct val="90000"/>
              </a:lnSpc>
            </a:pPr>
            <a:r>
              <a:rPr lang="en-US" sz="2400">
                <a:latin typeface="Calibri" charset="0"/>
              </a:rPr>
              <a:t>Not translated into English until 1878!</a:t>
            </a:r>
          </a:p>
          <a:p>
            <a:pPr>
              <a:lnSpc>
                <a:spcPct val="90000"/>
              </a:lnSpc>
            </a:pPr>
            <a:r>
              <a:rPr lang="en-US" sz="2800">
                <a:latin typeface="Calibri" charset="0"/>
              </a:rPr>
              <a:t> But it</a:t>
            </a:r>
            <a:r>
              <a:rPr lang="ja-JP" altLang="en-US" sz="2800">
                <a:latin typeface="Calibri" charset="0"/>
              </a:rPr>
              <a:t>’</a:t>
            </a:r>
            <a:r>
              <a:rPr lang="en-US" sz="2800">
                <a:latin typeface="Calibri" charset="0"/>
              </a:rPr>
              <a:t>s (mostly) true!</a:t>
            </a:r>
          </a:p>
          <a:p>
            <a:pPr lvl="1">
              <a:lnSpc>
                <a:spcPct val="90000"/>
              </a:lnSpc>
            </a:pPr>
            <a:r>
              <a:rPr lang="en-US" sz="2400">
                <a:latin typeface="Calibri" charset="0"/>
              </a:rPr>
              <a:t>called Fourier Series</a:t>
            </a:r>
          </a:p>
          <a:p>
            <a:pPr lvl="1">
              <a:lnSpc>
                <a:spcPct val="90000"/>
              </a:lnSpc>
            </a:pPr>
            <a:r>
              <a:rPr lang="en-US" sz="2400">
                <a:latin typeface="Calibri" charset="0"/>
              </a:rPr>
              <a:t>there are some subtle restrictions</a:t>
            </a:r>
          </a:p>
          <a:p>
            <a:pPr lvl="1">
              <a:lnSpc>
                <a:spcPct val="90000"/>
              </a:lnSpc>
            </a:pPr>
            <a:endParaRPr lang="en-US" sz="2400">
              <a:latin typeface="Calibri" charset="0"/>
            </a:endParaRPr>
          </a:p>
        </p:txBody>
      </p:sp>
      <p:pic>
        <p:nvPicPr>
          <p:cNvPr id="25604" name="Picture 4" descr="J.B.J. Fourier (public domain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5638" y="1173870"/>
            <a:ext cx="4525961" cy="55317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298" name="Picture 2" descr="http://upload.wikimedia.org/wikipedia/commons/thumb/d/d8/Langrange_portrait.jpg/225px-Langrange_portrai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7944" y="3161136"/>
            <a:ext cx="2143125" cy="2409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302" name="Picture 6" descr="http://upload.wikimedia.org/wikipedia/commons/0/03/Legendr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7069" y="4610100"/>
            <a:ext cx="1524000" cy="190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300" name="Picture 4" descr="http://upload.wikimedia.org/wikipedia/commons/thumb/e/e3/Pierre-Simon_Laplace.jpg/225px-Pierre-Simon_Laplac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2971800"/>
            <a:ext cx="2143125" cy="2857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Rounded Rectangular Callout 9"/>
          <p:cNvSpPr/>
          <p:nvPr/>
        </p:nvSpPr>
        <p:spPr>
          <a:xfrm>
            <a:off x="3810000" y="762000"/>
            <a:ext cx="5334000" cy="1600200"/>
          </a:xfrm>
          <a:prstGeom prst="wedgeRoundRectCallout">
            <a:avLst>
              <a:gd name="adj1" fmla="val -8228"/>
              <a:gd name="adj2" fmla="val 84349"/>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i="1" dirty="0">
                <a:solidFill>
                  <a:schemeClr val="tx1"/>
                </a:solidFill>
              </a:rPr>
              <a:t>...the manner in which the author arrives at these equations is not exempt of difficulties and...his analysis to integrate them still leaves something to be desired on the score of generality and even </a:t>
            </a:r>
            <a:r>
              <a:rPr lang="en-US" i="1" dirty="0" err="1">
                <a:solidFill>
                  <a:schemeClr val="tx1"/>
                </a:solidFill>
              </a:rPr>
              <a:t>rigour</a:t>
            </a:r>
            <a:r>
              <a:rPr lang="en-US" dirty="0">
                <a:solidFill>
                  <a:schemeClr val="tx1"/>
                </a:solidFill>
              </a:rPr>
              <a:t>.</a:t>
            </a:r>
          </a:p>
          <a:p>
            <a:pPr algn="ctr">
              <a:defRPr/>
            </a:pPr>
            <a:endParaRPr lang="en-US" dirty="0"/>
          </a:p>
        </p:txBody>
      </p:sp>
      <p:sp>
        <p:nvSpPr>
          <p:cNvPr id="11" name="TextBox 10"/>
          <p:cNvSpPr txBox="1">
            <a:spLocks noChangeArrowheads="1"/>
          </p:cNvSpPr>
          <p:nvPr/>
        </p:nvSpPr>
        <p:spPr bwMode="auto">
          <a:xfrm>
            <a:off x="4648200" y="3200400"/>
            <a:ext cx="10445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b="1"/>
              <a:t>Laplace</a:t>
            </a:r>
          </a:p>
        </p:txBody>
      </p:sp>
      <p:sp>
        <p:nvSpPr>
          <p:cNvPr id="12" name="TextBox 11"/>
          <p:cNvSpPr txBox="1">
            <a:spLocks noChangeArrowheads="1"/>
          </p:cNvSpPr>
          <p:nvPr/>
        </p:nvSpPr>
        <p:spPr bwMode="auto">
          <a:xfrm>
            <a:off x="6096000" y="5486400"/>
            <a:ext cx="122396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b="1">
                <a:solidFill>
                  <a:schemeClr val="bg1"/>
                </a:solidFill>
              </a:rPr>
              <a:t>Lagrange</a:t>
            </a:r>
          </a:p>
        </p:txBody>
      </p:sp>
      <p:sp>
        <p:nvSpPr>
          <p:cNvPr id="13" name="TextBox 12"/>
          <p:cNvSpPr txBox="1">
            <a:spLocks noChangeArrowheads="1"/>
          </p:cNvSpPr>
          <p:nvPr/>
        </p:nvSpPr>
        <p:spPr bwMode="auto">
          <a:xfrm>
            <a:off x="4468813" y="6208588"/>
            <a:ext cx="1223962"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b="1" dirty="0"/>
              <a:t>Legendre</a:t>
            </a:r>
          </a:p>
        </p:txBody>
      </p:sp>
      <p:sp>
        <p:nvSpPr>
          <p:cNvPr id="2" name="TextBox 1"/>
          <p:cNvSpPr txBox="1"/>
          <p:nvPr/>
        </p:nvSpPr>
        <p:spPr>
          <a:xfrm>
            <a:off x="12294615" y="3463879"/>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5266242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0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0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60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29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30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530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25604"/>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xit" presetSubtype="0" fill="hold" nodeType="clickEffect">
                                  <p:stCondLst>
                                    <p:cond delay="0"/>
                                  </p:stCondLst>
                                  <p:childTnLst>
                                    <p:set>
                                      <p:cBhvr>
                                        <p:cTn id="30" dur="1" fill="hold">
                                          <p:stCondLst>
                                            <p:cond delay="0"/>
                                          </p:stCondLst>
                                        </p:cTn>
                                        <p:tgtEl>
                                          <p:spTgt spid="55298"/>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55302"/>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5530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0"/>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1"/>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2"/>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3"/>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25603">
                                            <p:txEl>
                                              <p:pRg st="5" end="5"/>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603">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560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p:bldP spid="11" grpId="1"/>
      <p:bldP spid="12" grpId="0"/>
      <p:bldP spid="12" grpId="1"/>
      <p:bldP spid="13" grpId="0"/>
      <p:bldP spid="13"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Fourier Transform</a:t>
            </a:r>
          </a:p>
        </p:txBody>
      </p:sp>
      <p:pic>
        <p:nvPicPr>
          <p:cNvPr id="4" name="Content Placeholder 3" descr="Screen Shot 2015-02-05 at 8.58.55 AM.png"/>
          <p:cNvPicPr>
            <a:picLocks noGrp="1" noChangeAspect="1"/>
          </p:cNvPicPr>
          <p:nvPr>
            <p:ph idx="1"/>
          </p:nvPr>
        </p:nvPicPr>
        <p:blipFill>
          <a:blip r:embed="rId2">
            <a:extLst>
              <a:ext uri="{28A0092B-C50C-407E-A947-70E740481C1C}">
                <a14:useLocalDpi xmlns:a14="http://schemas.microsoft.com/office/drawing/2010/main" val="0"/>
              </a:ext>
            </a:extLst>
          </a:blip>
          <a:srcRect t="4701" b="4701"/>
          <a:stretch>
            <a:fillRect/>
          </a:stretch>
        </p:blipFill>
        <p:spPr/>
      </p:pic>
      <p:sp>
        <p:nvSpPr>
          <p:cNvPr id="5" name="TextBox 13"/>
          <p:cNvSpPr txBox="1">
            <a:spLocks noChangeArrowheads="1"/>
          </p:cNvSpPr>
          <p:nvPr/>
        </p:nvSpPr>
        <p:spPr bwMode="auto">
          <a:xfrm>
            <a:off x="2989836" y="6303447"/>
            <a:ext cx="592982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dirty="0"/>
              <a:t>http://</a:t>
            </a:r>
            <a:r>
              <a:rPr lang="en-US" dirty="0" err="1"/>
              <a:t>www.csce.uark.edu</a:t>
            </a:r>
            <a:r>
              <a:rPr lang="en-US" dirty="0"/>
              <a:t>/~</a:t>
            </a:r>
            <a:r>
              <a:rPr lang="en-US" dirty="0" err="1"/>
              <a:t>jgauch</a:t>
            </a:r>
            <a:r>
              <a:rPr lang="en-US" dirty="0"/>
              <a:t>/5683/notes/ch04a.pdf</a:t>
            </a:r>
          </a:p>
        </p:txBody>
      </p:sp>
    </p:spTree>
    <p:extLst>
      <p:ext uri="{BB962C8B-B14F-4D97-AF65-F5344CB8AC3E}">
        <p14:creationId xmlns:p14="http://schemas.microsoft.com/office/powerpoint/2010/main" val="3283424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Sine Wave</a:t>
            </a:r>
          </a:p>
        </p:txBody>
      </p:sp>
      <p:pic>
        <p:nvPicPr>
          <p:cNvPr id="20" name="Picture 19" descr="sine_wav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9904" y="1764405"/>
            <a:ext cx="5664200" cy="3860800"/>
          </a:xfrm>
          <a:prstGeom prst="rect">
            <a:avLst/>
          </a:prstGeom>
        </p:spPr>
      </p:pic>
      <p:cxnSp>
        <p:nvCxnSpPr>
          <p:cNvPr id="22" name="Straight Arrow Connector 21"/>
          <p:cNvCxnSpPr/>
          <p:nvPr/>
        </p:nvCxnSpPr>
        <p:spPr>
          <a:xfrm>
            <a:off x="3270868" y="2655641"/>
            <a:ext cx="1808598" cy="0"/>
          </a:xfrm>
          <a:prstGeom prst="straightConnector1">
            <a:avLst/>
          </a:prstGeom>
          <a:ln>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4002004" y="2136058"/>
            <a:ext cx="300082" cy="369332"/>
          </a:xfrm>
          <a:prstGeom prst="rect">
            <a:avLst/>
          </a:prstGeom>
          <a:noFill/>
        </p:spPr>
        <p:txBody>
          <a:bodyPr wrap="none" rtlCol="0">
            <a:spAutoFit/>
          </a:bodyPr>
          <a:lstStyle/>
          <a:p>
            <a:r>
              <a:rPr lang="en-US" dirty="0"/>
              <a:t>T</a:t>
            </a:r>
          </a:p>
        </p:txBody>
      </p:sp>
      <p:cxnSp>
        <p:nvCxnSpPr>
          <p:cNvPr id="25" name="Straight Arrow Connector 24"/>
          <p:cNvCxnSpPr/>
          <p:nvPr/>
        </p:nvCxnSpPr>
        <p:spPr>
          <a:xfrm>
            <a:off x="5983764" y="2655641"/>
            <a:ext cx="0" cy="1039164"/>
          </a:xfrm>
          <a:prstGeom prst="straightConnector1">
            <a:avLst/>
          </a:prstGeom>
          <a:ln>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6484015" y="3040516"/>
            <a:ext cx="1385309" cy="369332"/>
          </a:xfrm>
          <a:prstGeom prst="rect">
            <a:avLst/>
          </a:prstGeom>
          <a:noFill/>
        </p:spPr>
        <p:txBody>
          <a:bodyPr wrap="square" rtlCol="0">
            <a:spAutoFit/>
          </a:bodyPr>
          <a:lstStyle/>
          <a:p>
            <a:r>
              <a:rPr lang="en-US" dirty="0"/>
              <a:t>A</a:t>
            </a:r>
          </a:p>
        </p:txBody>
      </p:sp>
      <p:cxnSp>
        <p:nvCxnSpPr>
          <p:cNvPr id="28" name="Straight Connector 27"/>
          <p:cNvCxnSpPr/>
          <p:nvPr/>
        </p:nvCxnSpPr>
        <p:spPr>
          <a:xfrm flipH="1">
            <a:off x="3097704" y="1577989"/>
            <a:ext cx="19241" cy="330993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674416" y="4560774"/>
            <a:ext cx="596452" cy="369332"/>
          </a:xfrm>
          <a:prstGeom prst="rect">
            <a:avLst/>
          </a:prstGeom>
          <a:noFill/>
        </p:spPr>
        <p:txBody>
          <a:bodyPr wrap="square" rtlCol="0">
            <a:spAutoFit/>
          </a:bodyPr>
          <a:lstStyle/>
          <a:p>
            <a:r>
              <a:rPr lang="en-US" dirty="0" err="1"/>
              <a:t>ϕ</a:t>
            </a:r>
            <a:endParaRPr lang="en-US" dirty="0"/>
          </a:p>
        </p:txBody>
      </p:sp>
      <p:sp>
        <p:nvSpPr>
          <p:cNvPr id="30" name="TextBox 29"/>
          <p:cNvSpPr txBox="1"/>
          <p:nvPr/>
        </p:nvSpPr>
        <p:spPr>
          <a:xfrm>
            <a:off x="5752880" y="5113286"/>
            <a:ext cx="3339936" cy="1754327"/>
          </a:xfrm>
          <a:prstGeom prst="rect">
            <a:avLst/>
          </a:prstGeom>
          <a:noFill/>
        </p:spPr>
        <p:txBody>
          <a:bodyPr wrap="square" rtlCol="0">
            <a:spAutoFit/>
          </a:bodyPr>
          <a:lstStyle/>
          <a:p>
            <a:r>
              <a:rPr lang="en-US" dirty="0"/>
              <a:t>A: Amplitude</a:t>
            </a:r>
          </a:p>
          <a:p>
            <a:r>
              <a:rPr lang="en-US" dirty="0"/>
              <a:t>f:  angular frequency, </a:t>
            </a:r>
            <a:r>
              <a:rPr lang="en-US" dirty="0" err="1"/>
              <a:t>ω</a:t>
            </a:r>
            <a:r>
              <a:rPr lang="en-US" dirty="0"/>
              <a:t>/2π (HZ)</a:t>
            </a:r>
          </a:p>
          <a:p>
            <a:r>
              <a:rPr lang="en-US" dirty="0"/>
              <a:t>Number of oscillations that occur each second of time</a:t>
            </a:r>
          </a:p>
          <a:p>
            <a:r>
              <a:rPr lang="en-US" dirty="0" err="1"/>
              <a:t>ϕ</a:t>
            </a:r>
            <a:r>
              <a:rPr lang="en-US" dirty="0"/>
              <a:t>: phase</a:t>
            </a:r>
          </a:p>
          <a:p>
            <a:endParaRPr lang="en-US" dirty="0"/>
          </a:p>
        </p:txBody>
      </p:sp>
      <p:graphicFrame>
        <p:nvGraphicFramePr>
          <p:cNvPr id="31" name="Object 5"/>
          <p:cNvGraphicFramePr>
            <a:graphicFrameLocks noGrp="1" noChangeAspect="1"/>
          </p:cNvGraphicFramePr>
          <p:nvPr>
            <p:ph sz="half" idx="4294967295"/>
            <p:extLst>
              <p:ext uri="{D42A27DB-BD31-4B8C-83A1-F6EECF244321}">
                <p14:modId xmlns:p14="http://schemas.microsoft.com/office/powerpoint/2010/main" val="577627693"/>
              </p:ext>
            </p:extLst>
          </p:nvPr>
        </p:nvGraphicFramePr>
        <p:xfrm>
          <a:off x="929833" y="6023033"/>
          <a:ext cx="2514600" cy="609600"/>
        </p:xfrm>
        <a:graphic>
          <a:graphicData uri="http://schemas.openxmlformats.org/presentationml/2006/ole">
            <mc:AlternateContent xmlns:mc="http://schemas.openxmlformats.org/markup-compatibility/2006">
              <mc:Choice xmlns:v="urn:schemas-microsoft-com:vml" Requires="v">
                <p:oleObj spid="_x0000_s13549" name="Equation" r:id="rId4" imgW="838080" imgH="203040" progId="Equation.3">
                  <p:embed/>
                </p:oleObj>
              </mc:Choice>
              <mc:Fallback>
                <p:oleObj name="Equation" r:id="rId4" imgW="838080" imgH="203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833" y="6023033"/>
                        <a:ext cx="2514600"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31096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atin typeface="Calibri" charset="0"/>
              </a:rPr>
              <a:t>A sum of sines</a:t>
            </a:r>
          </a:p>
        </p:txBody>
      </p:sp>
      <p:sp>
        <p:nvSpPr>
          <p:cNvPr id="31747" name="Rectangle 3"/>
          <p:cNvSpPr>
            <a:spLocks noGrp="1" noChangeArrowheads="1"/>
          </p:cNvSpPr>
          <p:nvPr>
            <p:ph type="body" sz="half" idx="1"/>
          </p:nvPr>
        </p:nvSpPr>
        <p:spPr>
          <a:xfrm>
            <a:off x="685800" y="914400"/>
            <a:ext cx="3810000" cy="5943600"/>
          </a:xfrm>
        </p:spPr>
        <p:txBody>
          <a:bodyPr/>
          <a:lstStyle/>
          <a:p>
            <a:pPr marL="0" indent="0">
              <a:buFont typeface="Arial" charset="0"/>
              <a:buNone/>
            </a:pPr>
            <a:r>
              <a:rPr lang="en-US" sz="2400">
                <a:latin typeface="Calibri" charset="0"/>
              </a:rPr>
              <a:t>Our building block:</a:t>
            </a:r>
          </a:p>
          <a:p>
            <a:pPr marL="0" indent="0">
              <a:buFont typeface="Arial" charset="0"/>
              <a:buNone/>
            </a:pPr>
            <a:r>
              <a:rPr lang="en-US" sz="2400">
                <a:latin typeface="Calibri" charset="0"/>
              </a:rPr>
              <a:t>	</a:t>
            </a:r>
          </a:p>
          <a:p>
            <a:pPr marL="0" indent="0"/>
            <a:endParaRPr lang="en-US" sz="2400">
              <a:latin typeface="Calibri" charset="0"/>
            </a:endParaRPr>
          </a:p>
          <a:p>
            <a:pPr marL="0" indent="0">
              <a:buFont typeface="Arial" charset="0"/>
              <a:buNone/>
            </a:pPr>
            <a:r>
              <a:rPr lang="en-US" sz="2400">
                <a:latin typeface="Calibri" charset="0"/>
              </a:rPr>
              <a:t>Add enough of them to get any signal </a:t>
            </a:r>
            <a:r>
              <a:rPr lang="en-US" sz="2400" i="1">
                <a:latin typeface="Calibri" charset="0"/>
              </a:rPr>
              <a:t>g(x)</a:t>
            </a:r>
            <a:r>
              <a:rPr lang="en-US" sz="2400">
                <a:latin typeface="Calibri" charset="0"/>
              </a:rPr>
              <a:t> you want!</a:t>
            </a:r>
          </a:p>
          <a:p>
            <a:pPr marL="0" indent="0">
              <a:buFont typeface="Arial" charset="0"/>
              <a:buNone/>
            </a:pPr>
            <a:endParaRPr lang="en-US" sz="2400">
              <a:latin typeface="Calibri" charset="0"/>
            </a:endParaRPr>
          </a:p>
        </p:txBody>
      </p:sp>
      <p:pic>
        <p:nvPicPr>
          <p:cNvPr id="31748" name="Picture 4" descr="The image “http://mcdb.colorado.edu/courses/3280/images/crystal/fourier.gif” cannot be displayed, because it contains errors."/>
          <p:cNvPicPr>
            <a:picLocks noChangeAspect="1" noChangeArrowheads="1"/>
          </p:cNvPicPr>
          <p:nvPr/>
        </p:nvPicPr>
        <p:blipFill>
          <a:blip r:embed="rId3">
            <a:extLst>
              <a:ext uri="{28A0092B-C50C-407E-A947-70E740481C1C}">
                <a14:useLocalDpi xmlns:a14="http://schemas.microsoft.com/office/drawing/2010/main" val="0"/>
              </a:ext>
            </a:extLst>
          </a:blip>
          <a:srcRect t="2469" b="1234"/>
          <a:stretch>
            <a:fillRect/>
          </a:stretch>
        </p:blipFill>
        <p:spPr bwMode="auto">
          <a:xfrm>
            <a:off x="4667250" y="914400"/>
            <a:ext cx="4400550" cy="594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31749" name="Object 5"/>
          <p:cNvGraphicFramePr>
            <a:graphicFrameLocks noGrp="1" noChangeAspect="1"/>
          </p:cNvGraphicFramePr>
          <p:nvPr>
            <p:ph sz="half" idx="2"/>
          </p:nvPr>
        </p:nvGraphicFramePr>
        <p:xfrm>
          <a:off x="1295400" y="1443038"/>
          <a:ext cx="2514600" cy="609600"/>
        </p:xfrm>
        <a:graphic>
          <a:graphicData uri="http://schemas.openxmlformats.org/presentationml/2006/ole">
            <mc:AlternateContent xmlns:mc="http://schemas.openxmlformats.org/markup-compatibility/2006">
              <mc:Choice xmlns:v="urn:schemas-microsoft-com:vml" Requires="v">
                <p:oleObj spid="_x0000_s3343" name="Equation" r:id="rId4" imgW="838080" imgH="203040" progId="Equation.3">
                  <p:embed/>
                </p:oleObj>
              </mc:Choice>
              <mc:Fallback>
                <p:oleObj name="Equation" r:id="rId4" imgW="838080" imgH="203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1443038"/>
                        <a:ext cx="2514600"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5321624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atin typeface="Calibri" charset="0"/>
              </a:rPr>
              <a:t>Frequency Spectra</a:t>
            </a:r>
          </a:p>
        </p:txBody>
      </p:sp>
      <p:sp>
        <p:nvSpPr>
          <p:cNvPr id="32771" name="Rectangle 3"/>
          <p:cNvSpPr>
            <a:spLocks noGrp="1" noChangeArrowheads="1"/>
          </p:cNvSpPr>
          <p:nvPr>
            <p:ph type="body" idx="1"/>
          </p:nvPr>
        </p:nvSpPr>
        <p:spPr/>
        <p:txBody>
          <a:bodyPr/>
          <a:lstStyle/>
          <a:p>
            <a:r>
              <a:rPr lang="en-US">
                <a:latin typeface="Arial Unicode MS" charset="0"/>
                <a:cs typeface="Arial Unicode MS" charset="0"/>
              </a:rPr>
              <a:t>example : </a:t>
            </a:r>
            <a:r>
              <a:rPr lang="en-US" i="1">
                <a:latin typeface="Times New Roman" charset="0"/>
                <a:ea typeface="Arial Unicode MS" charset="0"/>
                <a:cs typeface="Times New Roman" charset="0"/>
              </a:rPr>
              <a:t>g</a:t>
            </a:r>
            <a:r>
              <a:rPr lang="en-US">
                <a:latin typeface="Times New Roman" charset="0"/>
                <a:ea typeface="Arial Unicode MS" charset="0"/>
                <a:cs typeface="Times New Roman" charset="0"/>
              </a:rPr>
              <a:t>(</a:t>
            </a:r>
            <a:r>
              <a:rPr lang="en-US" i="1">
                <a:solidFill>
                  <a:schemeClr val="hlink"/>
                </a:solidFill>
                <a:latin typeface="Times New Roman" charset="0"/>
                <a:ea typeface="Arial Unicode MS" charset="0"/>
                <a:cs typeface="Times New Roman" charset="0"/>
              </a:rPr>
              <a:t>t</a:t>
            </a:r>
            <a:r>
              <a:rPr lang="en-US">
                <a:latin typeface="Times New Roman" charset="0"/>
                <a:ea typeface="Arial Unicode MS" charset="0"/>
                <a:cs typeface="Times New Roman" charset="0"/>
              </a:rPr>
              <a:t>)</a:t>
            </a:r>
            <a:r>
              <a:rPr lang="en-US" i="1">
                <a:latin typeface="Times New Roman" charset="0"/>
                <a:ea typeface="Arial Unicode MS" charset="0"/>
                <a:cs typeface="Times New Roman" charset="0"/>
              </a:rPr>
              <a:t> = </a:t>
            </a:r>
            <a:r>
              <a:rPr lang="en-US">
                <a:latin typeface="Times New Roman" charset="0"/>
                <a:ea typeface="Arial Unicode MS" charset="0"/>
                <a:cs typeface="Times New Roman" charset="0"/>
              </a:rPr>
              <a:t>sin(</a:t>
            </a:r>
            <a:r>
              <a:rPr lang="en-US" i="1">
                <a:latin typeface="Times New Roman" charset="0"/>
                <a:ea typeface="Arial Unicode MS" charset="0"/>
                <a:cs typeface="Times New Roman" charset="0"/>
              </a:rPr>
              <a:t>2</a:t>
            </a:r>
            <a:r>
              <a:rPr lang="el-GR" i="1">
                <a:latin typeface="Times New Roman" charset="0"/>
                <a:ea typeface="Arial Unicode MS" charset="0"/>
                <a:cs typeface="Times New Roman" charset="0"/>
              </a:rPr>
              <a:t>π</a:t>
            </a:r>
            <a:r>
              <a:rPr lang="en-US" i="1">
                <a:latin typeface="Times New Roman" charset="0"/>
                <a:ea typeface="Arial Unicode MS" charset="0"/>
                <a:cs typeface="Times New Roman" charset="0"/>
              </a:rPr>
              <a:t>f </a:t>
            </a:r>
            <a:r>
              <a:rPr lang="en-US" i="1">
                <a:solidFill>
                  <a:schemeClr val="hlink"/>
                </a:solidFill>
                <a:latin typeface="Times New Roman" charset="0"/>
                <a:ea typeface="Arial Unicode MS" charset="0"/>
                <a:cs typeface="Times New Roman" charset="0"/>
              </a:rPr>
              <a:t>t</a:t>
            </a:r>
            <a:r>
              <a:rPr lang="en-US">
                <a:latin typeface="Times New Roman" charset="0"/>
                <a:ea typeface="Arial Unicode MS" charset="0"/>
                <a:cs typeface="Times New Roman" charset="0"/>
              </a:rPr>
              <a:t>)</a:t>
            </a:r>
            <a:r>
              <a:rPr lang="en-US" i="1">
                <a:latin typeface="Times New Roman" charset="0"/>
                <a:ea typeface="Arial Unicode MS" charset="0"/>
                <a:cs typeface="Times New Roman" charset="0"/>
              </a:rPr>
              <a:t> + </a:t>
            </a:r>
            <a:r>
              <a:rPr lang="en-US">
                <a:latin typeface="Times New Roman" charset="0"/>
                <a:ea typeface="Arial Unicode MS" charset="0"/>
                <a:cs typeface="Times New Roman" charset="0"/>
              </a:rPr>
              <a:t>(</a:t>
            </a:r>
            <a:r>
              <a:rPr lang="en-US" i="1">
                <a:latin typeface="Times New Roman" charset="0"/>
                <a:ea typeface="Arial Unicode MS" charset="0"/>
                <a:cs typeface="Times New Roman" charset="0"/>
              </a:rPr>
              <a:t>1/3</a:t>
            </a:r>
            <a:r>
              <a:rPr lang="en-US">
                <a:latin typeface="Times New Roman" charset="0"/>
                <a:ea typeface="Arial Unicode MS" charset="0"/>
                <a:cs typeface="Times New Roman" charset="0"/>
              </a:rPr>
              <a:t>)sin(</a:t>
            </a:r>
            <a:r>
              <a:rPr lang="en-US" i="1">
                <a:latin typeface="Times New Roman" charset="0"/>
                <a:ea typeface="Arial Unicode MS" charset="0"/>
                <a:cs typeface="Times New Roman" charset="0"/>
              </a:rPr>
              <a:t>2</a:t>
            </a:r>
            <a:r>
              <a:rPr lang="el-GR" i="1">
                <a:latin typeface="Times New Roman" charset="0"/>
                <a:ea typeface="Arial Unicode MS" charset="0"/>
                <a:cs typeface="Times New Roman" charset="0"/>
              </a:rPr>
              <a:t>π</a:t>
            </a:r>
            <a:r>
              <a:rPr lang="en-US">
                <a:latin typeface="Times New Roman" charset="0"/>
                <a:ea typeface="Arial Unicode MS" charset="0"/>
                <a:cs typeface="Times New Roman" charset="0"/>
              </a:rPr>
              <a:t>(</a:t>
            </a:r>
            <a:r>
              <a:rPr lang="en-US" i="1">
                <a:latin typeface="Times New Roman" charset="0"/>
                <a:ea typeface="Arial Unicode MS" charset="0"/>
                <a:cs typeface="Times New Roman" charset="0"/>
              </a:rPr>
              <a:t>3f</a:t>
            </a:r>
            <a:r>
              <a:rPr lang="en-US">
                <a:latin typeface="Times New Roman" charset="0"/>
                <a:ea typeface="Arial Unicode MS" charset="0"/>
                <a:cs typeface="Times New Roman" charset="0"/>
              </a:rPr>
              <a:t>) </a:t>
            </a:r>
            <a:r>
              <a:rPr lang="en-US" i="1">
                <a:solidFill>
                  <a:schemeClr val="hlink"/>
                </a:solidFill>
                <a:latin typeface="Times New Roman" charset="0"/>
                <a:ea typeface="Arial Unicode MS" charset="0"/>
                <a:cs typeface="Times New Roman" charset="0"/>
              </a:rPr>
              <a:t>t</a:t>
            </a:r>
            <a:r>
              <a:rPr lang="en-US">
                <a:latin typeface="Times New Roman" charset="0"/>
                <a:ea typeface="Arial Unicode MS" charset="0"/>
                <a:cs typeface="Times New Roman" charset="0"/>
              </a:rPr>
              <a:t>)</a:t>
            </a:r>
          </a:p>
        </p:txBody>
      </p:sp>
      <p:pic>
        <p:nvPicPr>
          <p:cNvPr id="32772" name="Picture 4" descr="a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300" y="2335213"/>
            <a:ext cx="2438400" cy="2097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2773" name="Picture 5" descr="a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4700" y="2362200"/>
            <a:ext cx="2514600" cy="2143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2774" name="Picture 6" descr="a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0300" y="2360613"/>
            <a:ext cx="2514600" cy="2135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2775" name="Text Box 7"/>
          <p:cNvSpPr txBox="1">
            <a:spLocks noChangeArrowheads="1"/>
          </p:cNvSpPr>
          <p:nvPr/>
        </p:nvSpPr>
        <p:spPr bwMode="auto">
          <a:xfrm>
            <a:off x="2857500" y="3124200"/>
            <a:ext cx="685800"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 </a:t>
            </a:r>
            <a:endParaRPr lang="en-US">
              <a:solidFill>
                <a:srgbClr val="FF3300"/>
              </a:solidFill>
              <a:latin typeface="Comic Sans MS" charset="0"/>
              <a:cs typeface="Times New Roman" charset="0"/>
            </a:endParaRPr>
          </a:p>
        </p:txBody>
      </p:sp>
      <p:sp>
        <p:nvSpPr>
          <p:cNvPr id="32776" name="Text Box 8"/>
          <p:cNvSpPr txBox="1">
            <a:spLocks noChangeArrowheads="1"/>
          </p:cNvSpPr>
          <p:nvPr/>
        </p:nvSpPr>
        <p:spPr bwMode="auto">
          <a:xfrm>
            <a:off x="5829300" y="3200400"/>
            <a:ext cx="685800"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a:t>
            </a:r>
            <a:endParaRPr lang="en-US">
              <a:solidFill>
                <a:srgbClr val="FF3300"/>
              </a:solidFill>
              <a:latin typeface="Comic Sans MS" charset="0"/>
              <a:cs typeface="Times New Roman" charset="0"/>
            </a:endParaRPr>
          </a:p>
        </p:txBody>
      </p:sp>
      <p:pic>
        <p:nvPicPr>
          <p:cNvPr id="32777" name="Picture 9" descr="a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0850" y="4743450"/>
            <a:ext cx="299085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Box 9"/>
          <p:cNvSpPr txBox="1"/>
          <p:nvPr/>
        </p:nvSpPr>
        <p:spPr>
          <a:xfrm>
            <a:off x="7953375" y="6550025"/>
            <a:ext cx="1190625" cy="307975"/>
          </a:xfrm>
          <a:prstGeom prst="rect">
            <a:avLst/>
          </a:prstGeom>
          <a:noFill/>
        </p:spPr>
        <p:txBody>
          <a:bodyPr wrap="none">
            <a:spAutoFit/>
          </a:bodyPr>
          <a:lstStyle/>
          <a:p>
            <a:pPr>
              <a:defRPr/>
            </a:pPr>
            <a:r>
              <a:rPr lang="en-US" sz="1400" dirty="0">
                <a:solidFill>
                  <a:schemeClr val="bg1">
                    <a:lumMod val="50000"/>
                  </a:schemeClr>
                </a:solidFill>
                <a:ea typeface="+mn-ea"/>
                <a:cs typeface="+mn-cs"/>
              </a:rPr>
              <a:t>Slides: Efros</a:t>
            </a:r>
          </a:p>
        </p:txBody>
      </p:sp>
      <p:sp>
        <p:nvSpPr>
          <p:cNvPr id="2" name="TextBox 1"/>
          <p:cNvSpPr txBox="1"/>
          <p:nvPr/>
        </p:nvSpPr>
        <p:spPr>
          <a:xfrm>
            <a:off x="1212145" y="5369013"/>
            <a:ext cx="1594555" cy="369332"/>
          </a:xfrm>
          <a:prstGeom prst="rect">
            <a:avLst/>
          </a:prstGeom>
          <a:noFill/>
        </p:spPr>
        <p:txBody>
          <a:bodyPr wrap="square" rtlCol="0">
            <a:spAutoFit/>
          </a:bodyPr>
          <a:lstStyle/>
          <a:p>
            <a:r>
              <a:rPr lang="en-US" dirty="0"/>
              <a:t>amplitude</a:t>
            </a:r>
          </a:p>
        </p:txBody>
      </p:sp>
    </p:spTree>
    <p:extLst>
      <p:ext uri="{BB962C8B-B14F-4D97-AF65-F5344CB8AC3E}">
        <p14:creationId xmlns:p14="http://schemas.microsoft.com/office/powerpoint/2010/main" val="1725179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Why decompose signals into sine waves?</a:t>
            </a:r>
          </a:p>
        </p:txBody>
      </p:sp>
      <p:sp>
        <p:nvSpPr>
          <p:cNvPr id="3" name="Content Placeholder 2"/>
          <p:cNvSpPr>
            <a:spLocks noGrp="1"/>
          </p:cNvSpPr>
          <p:nvPr>
            <p:ph idx="1"/>
          </p:nvPr>
        </p:nvSpPr>
        <p:spPr/>
        <p:txBody>
          <a:bodyPr/>
          <a:lstStyle/>
          <a:p>
            <a:r>
              <a:rPr lang="en-US" dirty="0"/>
              <a:t>Why don’t we represent the system with some other periodic signals? </a:t>
            </a:r>
          </a:p>
          <a:p>
            <a:r>
              <a:rPr lang="en-US" dirty="0"/>
              <a:t>Sine wave is the only waveform that doesn’t change shape when subject to a linear-time-invariant (LTI) system. Input sinusoids, output will be sinusoids. </a:t>
            </a:r>
          </a:p>
          <a:p>
            <a:r>
              <a:rPr lang="en-US" dirty="0"/>
              <a:t>Convolution, image domain filtering,  is LTI. </a:t>
            </a:r>
          </a:p>
        </p:txBody>
      </p:sp>
    </p:spTree>
    <p:extLst>
      <p:ext uri="{BB962C8B-B14F-4D97-AF65-F5344CB8AC3E}">
        <p14:creationId xmlns:p14="http://schemas.microsoft.com/office/powerpoint/2010/main" val="4165432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GITHUB</a:t>
            </a:r>
          </a:p>
        </p:txBody>
      </p:sp>
      <p:sp>
        <p:nvSpPr>
          <p:cNvPr id="4" name="TextBox 3"/>
          <p:cNvSpPr txBox="1"/>
          <p:nvPr/>
        </p:nvSpPr>
        <p:spPr>
          <a:xfrm>
            <a:off x="1009881" y="2039840"/>
            <a:ext cx="7676919" cy="5170646"/>
          </a:xfrm>
          <a:prstGeom prst="rect">
            <a:avLst/>
          </a:prstGeom>
          <a:noFill/>
        </p:spPr>
        <p:txBody>
          <a:bodyPr wrap="square" rtlCol="0">
            <a:spAutoFit/>
          </a:bodyPr>
          <a:lstStyle/>
          <a:p>
            <a:r>
              <a:rPr lang="en-US" sz="2400" dirty="0">
                <a:hlinkClick r:id="rId2"/>
              </a:rPr>
              <a:t>https://github.com/fruittree/CSC476ComputerVision</a:t>
            </a:r>
            <a:endParaRPr lang="en-US" sz="2400" dirty="0"/>
          </a:p>
          <a:p>
            <a:endParaRPr lang="en-US" sz="2400" dirty="0"/>
          </a:p>
          <a:p>
            <a:endParaRPr lang="en-US" sz="2400" dirty="0"/>
          </a:p>
          <a:p>
            <a:r>
              <a:rPr lang="en-US" sz="2400" dirty="0"/>
              <a:t>You can fork, clone, pull request. </a:t>
            </a:r>
          </a:p>
          <a:p>
            <a:endParaRPr lang="en-US" sz="2400" dirty="0"/>
          </a:p>
          <a:p>
            <a:r>
              <a:rPr lang="en-US" sz="2400" dirty="0" err="1"/>
              <a:t>Git</a:t>
            </a:r>
            <a:r>
              <a:rPr lang="en-US" sz="2400" dirty="0"/>
              <a:t> tutorial:</a:t>
            </a:r>
          </a:p>
          <a:p>
            <a:endParaRPr lang="en-US" sz="2400" dirty="0"/>
          </a:p>
          <a:p>
            <a:r>
              <a:rPr lang="en-US" sz="2400" dirty="0">
                <a:hlinkClick r:id="rId3"/>
              </a:rPr>
              <a:t>https://guides.github.com/activities/hello-world/</a:t>
            </a:r>
            <a:endParaRPr lang="en-US" sz="2400" dirty="0"/>
          </a:p>
          <a:p>
            <a:endParaRPr lang="en-US" sz="2400" dirty="0"/>
          </a:p>
          <a:p>
            <a:endParaRPr lang="en-US" sz="2400" dirty="0"/>
          </a:p>
          <a:p>
            <a:endParaRPr lang="en-US" sz="2400" dirty="0"/>
          </a:p>
          <a:p>
            <a:endParaRPr lang="en-US" sz="2400" dirty="0"/>
          </a:p>
          <a:p>
            <a:endParaRPr lang="en-US" sz="2400" dirty="0"/>
          </a:p>
          <a:p>
            <a:endParaRPr lang="en-US" dirty="0"/>
          </a:p>
        </p:txBody>
      </p:sp>
    </p:spTree>
    <p:extLst>
      <p:ext uri="{BB962C8B-B14F-4D97-AF65-F5344CB8AC3E}">
        <p14:creationId xmlns:p14="http://schemas.microsoft.com/office/powerpoint/2010/main" val="682530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Fourier transform</a:t>
            </a:r>
          </a:p>
        </p:txBody>
      </p:sp>
      <p:pic>
        <p:nvPicPr>
          <p:cNvPr id="6" name="Fourier_transform_time_and_frequency_domains_(small).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67000" y="1905000"/>
            <a:ext cx="3810000" cy="3048000"/>
          </a:xfrm>
          <a:prstGeom prst="rect">
            <a:avLst/>
          </a:prstGeom>
        </p:spPr>
      </p:pic>
    </p:spTree>
    <p:extLst>
      <p:ext uri="{BB962C8B-B14F-4D97-AF65-F5344CB8AC3E}">
        <p14:creationId xmlns:p14="http://schemas.microsoft.com/office/powerpoint/2010/main" val="25397095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atin typeface="Calibri" charset="0"/>
              </a:rPr>
              <a:t>Frequency Spectra</a:t>
            </a:r>
          </a:p>
        </p:txBody>
      </p:sp>
      <p:sp>
        <p:nvSpPr>
          <p:cNvPr id="33795" name="Rectangle 3"/>
          <p:cNvSpPr>
            <a:spLocks noGrp="1" noChangeArrowheads="1"/>
          </p:cNvSpPr>
          <p:nvPr>
            <p:ph type="body" idx="1"/>
          </p:nvPr>
        </p:nvSpPr>
        <p:spPr/>
        <p:txBody>
          <a:bodyPr/>
          <a:lstStyle/>
          <a:p>
            <a:r>
              <a:rPr lang="en-US" sz="2400" dirty="0">
                <a:latin typeface="Calibri" charset="0"/>
                <a:ea typeface="Arial Unicode MS" charset="0"/>
                <a:cs typeface="Times New Roman" charset="0"/>
              </a:rPr>
              <a:t>Consider a square wave f(x) </a:t>
            </a:r>
          </a:p>
        </p:txBody>
      </p:sp>
      <p:pic>
        <p:nvPicPr>
          <p:cNvPr id="33796" name="Picture 2" descr="File:Waveforms.svg"/>
          <p:cNvPicPr>
            <a:picLocks noChangeAspect="1" noChangeArrowheads="1"/>
          </p:cNvPicPr>
          <p:nvPr/>
        </p:nvPicPr>
        <p:blipFill>
          <a:blip r:embed="rId2">
            <a:extLst>
              <a:ext uri="{28A0092B-C50C-407E-A947-70E740481C1C}">
                <a14:useLocalDpi xmlns:a14="http://schemas.microsoft.com/office/drawing/2010/main" val="0"/>
              </a:ext>
            </a:extLst>
          </a:blip>
          <a:srcRect l="5263" t="29333" r="46317" b="53333"/>
          <a:stretch>
            <a:fillRect/>
          </a:stretch>
        </p:blipFill>
        <p:spPr bwMode="auto">
          <a:xfrm>
            <a:off x="381000" y="2362200"/>
            <a:ext cx="2286000" cy="175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382006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5" descr="a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352675"/>
            <a:ext cx="2514600" cy="2143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19" name="Picture 6" descr="a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2351088"/>
            <a:ext cx="2514600" cy="2135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4820" name="Text Box 7"/>
          <p:cNvSpPr txBox="1">
            <a:spLocks noChangeArrowheads="1"/>
          </p:cNvSpPr>
          <p:nvPr/>
        </p:nvSpPr>
        <p:spPr bwMode="auto">
          <a:xfrm>
            <a:off x="3048000" y="3114675"/>
            <a:ext cx="685800"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 </a:t>
            </a:r>
            <a:endParaRPr lang="en-US">
              <a:solidFill>
                <a:srgbClr val="FF3300"/>
              </a:solidFill>
              <a:latin typeface="Comic Sans MS" charset="0"/>
              <a:cs typeface="Times New Roman" charset="0"/>
            </a:endParaRPr>
          </a:p>
        </p:txBody>
      </p:sp>
      <p:sp>
        <p:nvSpPr>
          <p:cNvPr id="34821" name="Text Box 8"/>
          <p:cNvSpPr txBox="1">
            <a:spLocks noChangeArrowheads="1"/>
          </p:cNvSpPr>
          <p:nvPr/>
        </p:nvSpPr>
        <p:spPr bwMode="auto">
          <a:xfrm>
            <a:off x="5943600" y="3190875"/>
            <a:ext cx="685800"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a:t>
            </a:r>
            <a:endParaRPr lang="en-US">
              <a:solidFill>
                <a:srgbClr val="FF3300"/>
              </a:solidFill>
              <a:latin typeface="Comic Sans MS" charset="0"/>
              <a:cs typeface="Times New Roman" charset="0"/>
            </a:endParaRPr>
          </a:p>
        </p:txBody>
      </p:sp>
      <p:pic>
        <p:nvPicPr>
          <p:cNvPr id="34822" name="Picture 9" descr="a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4684713"/>
            <a:ext cx="2438400" cy="2097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4823" name="Text Box 10"/>
          <p:cNvSpPr txBox="1">
            <a:spLocks noChangeArrowheads="1"/>
          </p:cNvSpPr>
          <p:nvPr/>
        </p:nvSpPr>
        <p:spPr bwMode="auto">
          <a:xfrm>
            <a:off x="3048000" y="5424488"/>
            <a:ext cx="685800" cy="51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 </a:t>
            </a:r>
            <a:endParaRPr lang="en-US">
              <a:solidFill>
                <a:srgbClr val="FF3300"/>
              </a:solidFill>
              <a:latin typeface="Comic Sans MS" charset="0"/>
              <a:cs typeface="Times New Roman" charset="0"/>
            </a:endParaRPr>
          </a:p>
        </p:txBody>
      </p:sp>
      <p:sp>
        <p:nvSpPr>
          <p:cNvPr id="34824" name="Rectangle 13"/>
          <p:cNvSpPr>
            <a:spLocks noGrp="1" noChangeArrowheads="1"/>
          </p:cNvSpPr>
          <p:nvPr>
            <p:ph type="title"/>
          </p:nvPr>
        </p:nvSpPr>
        <p:spPr/>
        <p:txBody>
          <a:bodyPr/>
          <a:lstStyle/>
          <a:p>
            <a:r>
              <a:rPr lang="en-US">
                <a:latin typeface="Calibri" charset="0"/>
              </a:rPr>
              <a:t>Frequency Spectra</a:t>
            </a:r>
          </a:p>
        </p:txBody>
      </p:sp>
      <p:pic>
        <p:nvPicPr>
          <p:cNvPr id="34825" name="Picture 2" descr="File:Waveforms.svg"/>
          <p:cNvPicPr>
            <a:picLocks noChangeAspect="1" noChangeArrowheads="1"/>
          </p:cNvPicPr>
          <p:nvPr/>
        </p:nvPicPr>
        <p:blipFill>
          <a:blip r:embed="rId5">
            <a:extLst>
              <a:ext uri="{28A0092B-C50C-407E-A947-70E740481C1C}">
                <a14:useLocalDpi xmlns:a14="http://schemas.microsoft.com/office/drawing/2010/main" val="0"/>
              </a:ext>
            </a:extLst>
          </a:blip>
          <a:srcRect l="5263" t="29333" r="46317" b="53333"/>
          <a:stretch>
            <a:fillRect/>
          </a:stretch>
        </p:blipFill>
        <p:spPr bwMode="auto">
          <a:xfrm>
            <a:off x="381000" y="2362200"/>
            <a:ext cx="2286000" cy="175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762852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5"/>
          <p:cNvSpPr txBox="1">
            <a:spLocks noChangeArrowheads="1"/>
          </p:cNvSpPr>
          <p:nvPr/>
        </p:nvSpPr>
        <p:spPr bwMode="auto">
          <a:xfrm>
            <a:off x="3048000" y="3114675"/>
            <a:ext cx="685800"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 </a:t>
            </a:r>
            <a:endParaRPr lang="en-US">
              <a:solidFill>
                <a:srgbClr val="FF3300"/>
              </a:solidFill>
              <a:latin typeface="Comic Sans MS" charset="0"/>
              <a:cs typeface="Times New Roman" charset="0"/>
            </a:endParaRPr>
          </a:p>
        </p:txBody>
      </p:sp>
      <p:sp>
        <p:nvSpPr>
          <p:cNvPr id="35843" name="Text Box 6"/>
          <p:cNvSpPr txBox="1">
            <a:spLocks noChangeArrowheads="1"/>
          </p:cNvSpPr>
          <p:nvPr/>
        </p:nvSpPr>
        <p:spPr bwMode="auto">
          <a:xfrm>
            <a:off x="5943600" y="3190875"/>
            <a:ext cx="685800"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a:t>
            </a:r>
            <a:endParaRPr lang="en-US">
              <a:solidFill>
                <a:srgbClr val="FF3300"/>
              </a:solidFill>
              <a:latin typeface="Comic Sans MS" charset="0"/>
              <a:cs typeface="Times New Roman" charset="0"/>
            </a:endParaRPr>
          </a:p>
        </p:txBody>
      </p:sp>
      <p:sp>
        <p:nvSpPr>
          <p:cNvPr id="35844" name="Text Box 7"/>
          <p:cNvSpPr txBox="1">
            <a:spLocks noChangeArrowheads="1"/>
          </p:cNvSpPr>
          <p:nvPr/>
        </p:nvSpPr>
        <p:spPr bwMode="auto">
          <a:xfrm>
            <a:off x="3048000" y="5424488"/>
            <a:ext cx="685800" cy="51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 </a:t>
            </a:r>
            <a:endParaRPr lang="en-US">
              <a:solidFill>
                <a:srgbClr val="FF3300"/>
              </a:solidFill>
              <a:latin typeface="Comic Sans MS" charset="0"/>
              <a:cs typeface="Times New Roman" charset="0"/>
            </a:endParaRPr>
          </a:p>
        </p:txBody>
      </p:sp>
      <p:pic>
        <p:nvPicPr>
          <p:cNvPr id="35845" name="Picture 8" descr="a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398713"/>
            <a:ext cx="2438400" cy="2097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5846" name="Picture 9" descr="a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4681538"/>
            <a:ext cx="2514600" cy="1947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5847" name="Picture 10" descr="a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2476500"/>
            <a:ext cx="2438400" cy="194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5848" name="Rectangle 13"/>
          <p:cNvSpPr>
            <a:spLocks noGrp="1" noChangeArrowheads="1"/>
          </p:cNvSpPr>
          <p:nvPr>
            <p:ph type="title"/>
          </p:nvPr>
        </p:nvSpPr>
        <p:spPr/>
        <p:txBody>
          <a:bodyPr/>
          <a:lstStyle/>
          <a:p>
            <a:r>
              <a:rPr lang="en-US">
                <a:latin typeface="Calibri" charset="0"/>
              </a:rPr>
              <a:t>Frequency Spectra</a:t>
            </a:r>
          </a:p>
        </p:txBody>
      </p:sp>
      <p:pic>
        <p:nvPicPr>
          <p:cNvPr id="35849" name="Picture 2" descr="File:Waveforms.svg"/>
          <p:cNvPicPr>
            <a:picLocks noChangeAspect="1" noChangeArrowheads="1"/>
          </p:cNvPicPr>
          <p:nvPr/>
        </p:nvPicPr>
        <p:blipFill>
          <a:blip r:embed="rId5">
            <a:extLst>
              <a:ext uri="{28A0092B-C50C-407E-A947-70E740481C1C}">
                <a14:useLocalDpi xmlns:a14="http://schemas.microsoft.com/office/drawing/2010/main" val="0"/>
              </a:ext>
            </a:extLst>
          </a:blip>
          <a:srcRect l="5263" t="29333" r="46317" b="53333"/>
          <a:stretch>
            <a:fillRect/>
          </a:stretch>
        </p:blipFill>
        <p:spPr bwMode="auto">
          <a:xfrm>
            <a:off x="381000" y="2362200"/>
            <a:ext cx="2286000" cy="175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708216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5"/>
          <p:cNvSpPr txBox="1">
            <a:spLocks noChangeArrowheads="1"/>
          </p:cNvSpPr>
          <p:nvPr/>
        </p:nvSpPr>
        <p:spPr bwMode="auto">
          <a:xfrm>
            <a:off x="3048000" y="3114675"/>
            <a:ext cx="685800"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 </a:t>
            </a:r>
            <a:endParaRPr lang="en-US">
              <a:solidFill>
                <a:srgbClr val="FF3300"/>
              </a:solidFill>
              <a:latin typeface="Comic Sans MS" charset="0"/>
              <a:cs typeface="Times New Roman" charset="0"/>
            </a:endParaRPr>
          </a:p>
        </p:txBody>
      </p:sp>
      <p:sp>
        <p:nvSpPr>
          <p:cNvPr id="36867" name="Text Box 6"/>
          <p:cNvSpPr txBox="1">
            <a:spLocks noChangeArrowheads="1"/>
          </p:cNvSpPr>
          <p:nvPr/>
        </p:nvSpPr>
        <p:spPr bwMode="auto">
          <a:xfrm>
            <a:off x="5943600" y="3190875"/>
            <a:ext cx="685800"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a:t>
            </a:r>
            <a:endParaRPr lang="en-US">
              <a:solidFill>
                <a:srgbClr val="FF3300"/>
              </a:solidFill>
              <a:latin typeface="Comic Sans MS" charset="0"/>
              <a:cs typeface="Times New Roman" charset="0"/>
            </a:endParaRPr>
          </a:p>
        </p:txBody>
      </p:sp>
      <p:sp>
        <p:nvSpPr>
          <p:cNvPr id="36868" name="Text Box 7"/>
          <p:cNvSpPr txBox="1">
            <a:spLocks noChangeArrowheads="1"/>
          </p:cNvSpPr>
          <p:nvPr/>
        </p:nvSpPr>
        <p:spPr bwMode="auto">
          <a:xfrm>
            <a:off x="3048000" y="5424488"/>
            <a:ext cx="685800" cy="51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 </a:t>
            </a:r>
            <a:endParaRPr lang="en-US">
              <a:solidFill>
                <a:srgbClr val="FF3300"/>
              </a:solidFill>
              <a:latin typeface="Comic Sans MS" charset="0"/>
              <a:cs typeface="Times New Roman" charset="0"/>
            </a:endParaRPr>
          </a:p>
        </p:txBody>
      </p:sp>
      <p:pic>
        <p:nvPicPr>
          <p:cNvPr id="36869" name="Picture 8" descr="a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514600"/>
            <a:ext cx="2514600" cy="1947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870" name="Picture 9" descr="a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4665663"/>
            <a:ext cx="2514600" cy="1963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871" name="Picture 10" descr="a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2514600"/>
            <a:ext cx="2514600" cy="197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6872" name="Rectangle 13"/>
          <p:cNvSpPr>
            <a:spLocks noGrp="1" noChangeArrowheads="1"/>
          </p:cNvSpPr>
          <p:nvPr>
            <p:ph type="title"/>
          </p:nvPr>
        </p:nvSpPr>
        <p:spPr/>
        <p:txBody>
          <a:bodyPr/>
          <a:lstStyle/>
          <a:p>
            <a:r>
              <a:rPr lang="en-US">
                <a:latin typeface="Calibri" charset="0"/>
              </a:rPr>
              <a:t>Frequency Spectra</a:t>
            </a:r>
          </a:p>
        </p:txBody>
      </p:sp>
      <p:pic>
        <p:nvPicPr>
          <p:cNvPr id="36873" name="Picture 2" descr="File:Waveforms.svg"/>
          <p:cNvPicPr>
            <a:picLocks noChangeAspect="1" noChangeArrowheads="1"/>
          </p:cNvPicPr>
          <p:nvPr/>
        </p:nvPicPr>
        <p:blipFill>
          <a:blip r:embed="rId5">
            <a:extLst>
              <a:ext uri="{28A0092B-C50C-407E-A947-70E740481C1C}">
                <a14:useLocalDpi xmlns:a14="http://schemas.microsoft.com/office/drawing/2010/main" val="0"/>
              </a:ext>
            </a:extLst>
          </a:blip>
          <a:srcRect l="5263" t="29333" r="46317" b="53333"/>
          <a:stretch>
            <a:fillRect/>
          </a:stretch>
        </p:blipFill>
        <p:spPr bwMode="auto">
          <a:xfrm>
            <a:off x="381000" y="2362200"/>
            <a:ext cx="2286000" cy="175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1976694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5"/>
          <p:cNvSpPr txBox="1">
            <a:spLocks noChangeArrowheads="1"/>
          </p:cNvSpPr>
          <p:nvPr/>
        </p:nvSpPr>
        <p:spPr bwMode="auto">
          <a:xfrm>
            <a:off x="3048000" y="3114675"/>
            <a:ext cx="685800"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 </a:t>
            </a:r>
            <a:endParaRPr lang="en-US">
              <a:solidFill>
                <a:srgbClr val="FF3300"/>
              </a:solidFill>
              <a:latin typeface="Comic Sans MS" charset="0"/>
              <a:cs typeface="Times New Roman" charset="0"/>
            </a:endParaRPr>
          </a:p>
        </p:txBody>
      </p:sp>
      <p:sp>
        <p:nvSpPr>
          <p:cNvPr id="37891" name="Text Box 6"/>
          <p:cNvSpPr txBox="1">
            <a:spLocks noChangeArrowheads="1"/>
          </p:cNvSpPr>
          <p:nvPr/>
        </p:nvSpPr>
        <p:spPr bwMode="auto">
          <a:xfrm>
            <a:off x="5943600" y="3190875"/>
            <a:ext cx="685800"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a:t>
            </a:r>
            <a:endParaRPr lang="en-US">
              <a:solidFill>
                <a:srgbClr val="FF3300"/>
              </a:solidFill>
              <a:latin typeface="Comic Sans MS" charset="0"/>
              <a:cs typeface="Times New Roman" charset="0"/>
            </a:endParaRPr>
          </a:p>
        </p:txBody>
      </p:sp>
      <p:sp>
        <p:nvSpPr>
          <p:cNvPr id="37892" name="Text Box 7"/>
          <p:cNvSpPr txBox="1">
            <a:spLocks noChangeArrowheads="1"/>
          </p:cNvSpPr>
          <p:nvPr/>
        </p:nvSpPr>
        <p:spPr bwMode="auto">
          <a:xfrm>
            <a:off x="3048000" y="5424488"/>
            <a:ext cx="685800" cy="51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 </a:t>
            </a:r>
            <a:endParaRPr lang="en-US">
              <a:solidFill>
                <a:srgbClr val="FF3300"/>
              </a:solidFill>
              <a:latin typeface="Comic Sans MS" charset="0"/>
              <a:cs typeface="Times New Roman" charset="0"/>
            </a:endParaRPr>
          </a:p>
        </p:txBody>
      </p:sp>
      <p:pic>
        <p:nvPicPr>
          <p:cNvPr id="37893" name="Picture 8" descr="a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463800"/>
            <a:ext cx="2571750" cy="203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894" name="Picture 9" descr="a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2438400"/>
            <a:ext cx="2600325" cy="2060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895" name="Picture 10" descr="kk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7100" y="4668838"/>
            <a:ext cx="2552700" cy="200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7896" name="Rectangle 14"/>
          <p:cNvSpPr>
            <a:spLocks noGrp="1" noChangeArrowheads="1"/>
          </p:cNvSpPr>
          <p:nvPr>
            <p:ph type="title"/>
          </p:nvPr>
        </p:nvSpPr>
        <p:spPr/>
        <p:txBody>
          <a:bodyPr/>
          <a:lstStyle/>
          <a:p>
            <a:r>
              <a:rPr lang="en-US">
                <a:latin typeface="Calibri" charset="0"/>
              </a:rPr>
              <a:t>Frequency Spectra</a:t>
            </a:r>
          </a:p>
        </p:txBody>
      </p:sp>
      <p:pic>
        <p:nvPicPr>
          <p:cNvPr id="37897" name="Picture 2" descr="File:Waveforms.svg"/>
          <p:cNvPicPr>
            <a:picLocks noChangeAspect="1" noChangeArrowheads="1"/>
          </p:cNvPicPr>
          <p:nvPr/>
        </p:nvPicPr>
        <p:blipFill>
          <a:blip r:embed="rId5">
            <a:extLst>
              <a:ext uri="{28A0092B-C50C-407E-A947-70E740481C1C}">
                <a14:useLocalDpi xmlns:a14="http://schemas.microsoft.com/office/drawing/2010/main" val="0"/>
              </a:ext>
            </a:extLst>
          </a:blip>
          <a:srcRect l="5263" t="29333" r="46317" b="53333"/>
          <a:stretch>
            <a:fillRect/>
          </a:stretch>
        </p:blipFill>
        <p:spPr bwMode="auto">
          <a:xfrm>
            <a:off x="381000" y="2362200"/>
            <a:ext cx="2286000" cy="175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9581852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5"/>
          <p:cNvSpPr txBox="1">
            <a:spLocks noChangeArrowheads="1"/>
          </p:cNvSpPr>
          <p:nvPr/>
        </p:nvSpPr>
        <p:spPr bwMode="auto">
          <a:xfrm>
            <a:off x="3048000" y="3114675"/>
            <a:ext cx="685800"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 </a:t>
            </a:r>
            <a:endParaRPr lang="en-US">
              <a:solidFill>
                <a:srgbClr val="FF3300"/>
              </a:solidFill>
              <a:latin typeface="Comic Sans MS" charset="0"/>
              <a:cs typeface="Times New Roman" charset="0"/>
            </a:endParaRPr>
          </a:p>
        </p:txBody>
      </p:sp>
      <p:sp>
        <p:nvSpPr>
          <p:cNvPr id="38915" name="Text Box 6"/>
          <p:cNvSpPr txBox="1">
            <a:spLocks noChangeArrowheads="1"/>
          </p:cNvSpPr>
          <p:nvPr/>
        </p:nvSpPr>
        <p:spPr bwMode="auto">
          <a:xfrm>
            <a:off x="5943600" y="3190875"/>
            <a:ext cx="685800"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a:t>
            </a:r>
            <a:endParaRPr lang="en-US">
              <a:solidFill>
                <a:srgbClr val="FF3300"/>
              </a:solidFill>
              <a:latin typeface="Comic Sans MS" charset="0"/>
              <a:cs typeface="Times New Roman" charset="0"/>
            </a:endParaRPr>
          </a:p>
        </p:txBody>
      </p:sp>
      <p:sp>
        <p:nvSpPr>
          <p:cNvPr id="38916" name="Text Box 7"/>
          <p:cNvSpPr txBox="1">
            <a:spLocks noChangeArrowheads="1"/>
          </p:cNvSpPr>
          <p:nvPr/>
        </p:nvSpPr>
        <p:spPr bwMode="auto">
          <a:xfrm>
            <a:off x="3086100" y="5360988"/>
            <a:ext cx="685800" cy="51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 </a:t>
            </a:r>
            <a:endParaRPr lang="en-US">
              <a:solidFill>
                <a:srgbClr val="FF3300"/>
              </a:solidFill>
              <a:latin typeface="Comic Sans MS" charset="0"/>
              <a:cs typeface="Times New Roman" charset="0"/>
            </a:endParaRPr>
          </a:p>
        </p:txBody>
      </p:sp>
      <p:pic>
        <p:nvPicPr>
          <p:cNvPr id="38917" name="Picture 8" descr="a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2446338"/>
            <a:ext cx="2590800" cy="203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8918" name="Picture 9" descr="a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7100" y="4668838"/>
            <a:ext cx="2514600" cy="1973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8919" name="Picture 10" descr="kk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2446338"/>
            <a:ext cx="2601913" cy="2039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8920" name="Rectangle 12"/>
          <p:cNvSpPr>
            <a:spLocks noGrp="1" noChangeArrowheads="1"/>
          </p:cNvSpPr>
          <p:nvPr>
            <p:ph type="body" idx="1"/>
          </p:nvPr>
        </p:nvSpPr>
        <p:spPr/>
        <p:txBody>
          <a:bodyPr/>
          <a:lstStyle/>
          <a:p>
            <a:pPr>
              <a:buFont typeface="Arial" charset="0"/>
              <a:buNone/>
            </a:pPr>
            <a:endParaRPr lang="ru-RU">
              <a:latin typeface="Calibri" charset="0"/>
            </a:endParaRPr>
          </a:p>
        </p:txBody>
      </p:sp>
      <p:sp>
        <p:nvSpPr>
          <p:cNvPr id="38921" name="Rectangle 14"/>
          <p:cNvSpPr>
            <a:spLocks noGrp="1" noChangeArrowheads="1"/>
          </p:cNvSpPr>
          <p:nvPr>
            <p:ph type="title"/>
          </p:nvPr>
        </p:nvSpPr>
        <p:spPr/>
        <p:txBody>
          <a:bodyPr/>
          <a:lstStyle/>
          <a:p>
            <a:r>
              <a:rPr lang="en-US">
                <a:latin typeface="Calibri" charset="0"/>
              </a:rPr>
              <a:t>Frequency Spectra</a:t>
            </a:r>
          </a:p>
        </p:txBody>
      </p:sp>
      <p:pic>
        <p:nvPicPr>
          <p:cNvPr id="38922" name="Picture 2" descr="File:Waveforms.svg"/>
          <p:cNvPicPr>
            <a:picLocks noChangeAspect="1" noChangeArrowheads="1"/>
          </p:cNvPicPr>
          <p:nvPr/>
        </p:nvPicPr>
        <p:blipFill>
          <a:blip r:embed="rId5">
            <a:extLst>
              <a:ext uri="{28A0092B-C50C-407E-A947-70E740481C1C}">
                <a14:useLocalDpi xmlns:a14="http://schemas.microsoft.com/office/drawing/2010/main" val="0"/>
              </a:ext>
            </a:extLst>
          </a:blip>
          <a:srcRect l="5263" t="29333" r="46317" b="53333"/>
          <a:stretch>
            <a:fillRect/>
          </a:stretch>
        </p:blipFill>
        <p:spPr bwMode="auto">
          <a:xfrm>
            <a:off x="381000" y="2362200"/>
            <a:ext cx="2286000" cy="175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2522983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5"/>
          <p:cNvSpPr txBox="1">
            <a:spLocks noChangeArrowheads="1"/>
          </p:cNvSpPr>
          <p:nvPr/>
        </p:nvSpPr>
        <p:spPr bwMode="auto">
          <a:xfrm>
            <a:off x="3048000" y="3114675"/>
            <a:ext cx="685800"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 </a:t>
            </a:r>
            <a:endParaRPr lang="en-US">
              <a:solidFill>
                <a:srgbClr val="FF3300"/>
              </a:solidFill>
              <a:latin typeface="Comic Sans MS" charset="0"/>
              <a:cs typeface="Times New Roman" charset="0"/>
            </a:endParaRPr>
          </a:p>
        </p:txBody>
      </p:sp>
      <p:pic>
        <p:nvPicPr>
          <p:cNvPr id="39939" name="Picture 6" descr="a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6450" y="4064000"/>
            <a:ext cx="299085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39940" name="Object 8"/>
          <p:cNvGraphicFramePr>
            <a:graphicFrameLocks noChangeAspect="1"/>
          </p:cNvGraphicFramePr>
          <p:nvPr/>
        </p:nvGraphicFramePr>
        <p:xfrm>
          <a:off x="3552825" y="2870200"/>
          <a:ext cx="2352675" cy="989013"/>
        </p:xfrm>
        <a:graphic>
          <a:graphicData uri="http://schemas.openxmlformats.org/presentationml/2006/ole">
            <mc:AlternateContent xmlns:mc="http://schemas.openxmlformats.org/markup-compatibility/2006">
              <mc:Choice xmlns:v="urn:schemas-microsoft-com:vml" Requires="v">
                <p:oleObj spid="_x0000_s11521" name="Equation" r:id="rId4" imgW="1028254" imgH="431613" progId="Equation.3">
                  <p:embed/>
                </p:oleObj>
              </mc:Choice>
              <mc:Fallback>
                <p:oleObj name="Equation" r:id="rId4" imgW="1028254" imgH="431613"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825" y="2870200"/>
                        <a:ext cx="2352675" cy="989013"/>
                      </a:xfrm>
                      <a:prstGeom prst="rect">
                        <a:avLst/>
                      </a:prstGeom>
                      <a:noFill/>
                      <a:ln w="9525">
                        <a:solidFill>
                          <a:srgbClr val="FF0000"/>
                        </a:solidFill>
                        <a:miter lim="800000"/>
                        <a:headEnd/>
                        <a:tailEnd/>
                      </a:ln>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9941" name="Rectangle 10"/>
          <p:cNvSpPr>
            <a:spLocks noGrp="1" noChangeArrowheads="1"/>
          </p:cNvSpPr>
          <p:nvPr>
            <p:ph type="title"/>
          </p:nvPr>
        </p:nvSpPr>
        <p:spPr/>
        <p:txBody>
          <a:bodyPr/>
          <a:lstStyle/>
          <a:p>
            <a:r>
              <a:rPr lang="en-US">
                <a:latin typeface="Calibri" charset="0"/>
              </a:rPr>
              <a:t>Frequency Spectra</a:t>
            </a:r>
          </a:p>
        </p:txBody>
      </p:sp>
      <p:sp>
        <p:nvSpPr>
          <p:cNvPr id="39942" name="Rectangle 11"/>
          <p:cNvSpPr>
            <a:spLocks noGrp="1" noChangeArrowheads="1"/>
          </p:cNvSpPr>
          <p:nvPr>
            <p:ph type="body" idx="1"/>
          </p:nvPr>
        </p:nvSpPr>
        <p:spPr/>
        <p:txBody>
          <a:bodyPr/>
          <a:lstStyle/>
          <a:p>
            <a:endParaRPr lang="ru-RU">
              <a:latin typeface="Calibri" charset="0"/>
            </a:endParaRPr>
          </a:p>
        </p:txBody>
      </p:sp>
      <p:pic>
        <p:nvPicPr>
          <p:cNvPr id="39943" name="Picture 2" descr="File:Waveforms.svg"/>
          <p:cNvPicPr>
            <a:picLocks noChangeAspect="1" noChangeArrowheads="1"/>
          </p:cNvPicPr>
          <p:nvPr/>
        </p:nvPicPr>
        <p:blipFill>
          <a:blip r:embed="rId6">
            <a:extLst>
              <a:ext uri="{28A0092B-C50C-407E-A947-70E740481C1C}">
                <a14:useLocalDpi xmlns:a14="http://schemas.microsoft.com/office/drawing/2010/main" val="0"/>
              </a:ext>
            </a:extLst>
          </a:blip>
          <a:srcRect l="5263" t="29333" r="46317" b="53333"/>
          <a:stretch>
            <a:fillRect/>
          </a:stretch>
        </p:blipFill>
        <p:spPr bwMode="auto">
          <a:xfrm>
            <a:off x="381000" y="2514600"/>
            <a:ext cx="2286000" cy="175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029646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Fourier Transform</a:t>
            </a:r>
          </a:p>
        </p:txBody>
      </p:sp>
      <p:sp>
        <p:nvSpPr>
          <p:cNvPr id="3" name="Content Placeholder 2"/>
          <p:cNvSpPr>
            <a:spLocks noGrp="1"/>
          </p:cNvSpPr>
          <p:nvPr>
            <p:ph idx="1"/>
          </p:nvPr>
        </p:nvSpPr>
        <p:spPr/>
        <p:txBody>
          <a:bodyPr/>
          <a:lstStyle/>
          <a:p>
            <a:r>
              <a:rPr lang="en-US" sz="2400" dirty="0"/>
              <a:t>Fourier Transform</a:t>
            </a:r>
          </a:p>
          <a:p>
            <a:endParaRPr lang="en-US" dirty="0"/>
          </a:p>
          <a:p>
            <a:endParaRPr lang="en-US" dirty="0"/>
          </a:p>
          <a:p>
            <a:endParaRPr lang="en-US" dirty="0"/>
          </a:p>
          <a:p>
            <a:endParaRPr lang="en-US" dirty="0"/>
          </a:p>
          <a:p>
            <a:pPr marL="0" indent="0">
              <a:buNone/>
            </a:pPr>
            <a:r>
              <a:rPr lang="en-US" dirty="0"/>
              <a:t> </a:t>
            </a:r>
          </a:p>
        </p:txBody>
      </p:sp>
      <p:pic>
        <p:nvPicPr>
          <p:cNvPr id="4" name="Picture 3" descr="Screen Shot 2015-02-04 at 9.57.5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034" y="2518431"/>
            <a:ext cx="4310837" cy="1137886"/>
          </a:xfrm>
          <a:prstGeom prst="rect">
            <a:avLst/>
          </a:prstGeom>
        </p:spPr>
      </p:pic>
      <p:pic>
        <p:nvPicPr>
          <p:cNvPr id="6" name="Picture 5" descr="Screen Shot 2015-02-04 at 9.59.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7679" y="2518431"/>
            <a:ext cx="3769121" cy="862344"/>
          </a:xfrm>
          <a:prstGeom prst="rect">
            <a:avLst/>
          </a:prstGeom>
        </p:spPr>
      </p:pic>
      <p:sp>
        <p:nvSpPr>
          <p:cNvPr id="7" name="TextBox 6"/>
          <p:cNvSpPr txBox="1"/>
          <p:nvPr/>
        </p:nvSpPr>
        <p:spPr>
          <a:xfrm>
            <a:off x="5014871" y="1561616"/>
            <a:ext cx="3181539" cy="830997"/>
          </a:xfrm>
          <a:prstGeom prst="rect">
            <a:avLst/>
          </a:prstGeom>
          <a:noFill/>
        </p:spPr>
        <p:txBody>
          <a:bodyPr wrap="square" rtlCol="0">
            <a:spAutoFit/>
          </a:bodyPr>
          <a:lstStyle/>
          <a:p>
            <a:r>
              <a:rPr lang="en-US" sz="2400" dirty="0"/>
              <a:t>Inverse Fourier transform</a:t>
            </a:r>
          </a:p>
        </p:txBody>
      </p:sp>
      <p:sp>
        <p:nvSpPr>
          <p:cNvPr id="8" name="TextBox 7"/>
          <p:cNvSpPr txBox="1"/>
          <p:nvPr/>
        </p:nvSpPr>
        <p:spPr>
          <a:xfrm>
            <a:off x="704034" y="3637073"/>
            <a:ext cx="3663537" cy="461665"/>
          </a:xfrm>
          <a:prstGeom prst="rect">
            <a:avLst/>
          </a:prstGeom>
          <a:noFill/>
        </p:spPr>
        <p:txBody>
          <a:bodyPr wrap="square" rtlCol="0">
            <a:spAutoFit/>
          </a:bodyPr>
          <a:lstStyle/>
          <a:p>
            <a:pPr algn="ctr"/>
            <a:r>
              <a:rPr lang="en-US" sz="2400" dirty="0"/>
              <a:t>Time f(t) </a:t>
            </a:r>
          </a:p>
        </p:txBody>
      </p:sp>
      <p:sp>
        <p:nvSpPr>
          <p:cNvPr id="9" name="TextBox 8"/>
          <p:cNvSpPr txBox="1"/>
          <p:nvPr/>
        </p:nvSpPr>
        <p:spPr>
          <a:xfrm>
            <a:off x="4725275" y="3616279"/>
            <a:ext cx="3663537" cy="461665"/>
          </a:xfrm>
          <a:prstGeom prst="rect">
            <a:avLst/>
          </a:prstGeom>
          <a:noFill/>
        </p:spPr>
        <p:txBody>
          <a:bodyPr wrap="square" rtlCol="0">
            <a:spAutoFit/>
          </a:bodyPr>
          <a:lstStyle/>
          <a:p>
            <a:pPr algn="ctr"/>
            <a:r>
              <a:rPr lang="en-US" sz="2400" dirty="0"/>
              <a:t>Frequency f(w)</a:t>
            </a:r>
          </a:p>
        </p:txBody>
      </p:sp>
      <p:sp>
        <p:nvSpPr>
          <p:cNvPr id="17" name="Left-Right Arrow 16"/>
          <p:cNvSpPr/>
          <p:nvPr/>
        </p:nvSpPr>
        <p:spPr>
          <a:xfrm>
            <a:off x="4117444" y="3714047"/>
            <a:ext cx="877195" cy="26767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885058" y="4656992"/>
            <a:ext cx="7801742" cy="1815882"/>
          </a:xfrm>
          <a:prstGeom prst="rect">
            <a:avLst/>
          </a:prstGeom>
          <a:noFill/>
        </p:spPr>
        <p:txBody>
          <a:bodyPr wrap="square" rtlCol="0">
            <a:spAutoFit/>
          </a:bodyPr>
          <a:lstStyle/>
          <a:p>
            <a:r>
              <a:rPr lang="en-US" sz="2800" dirty="0"/>
              <a:t>What is transformation? It is a mapping between two domains </a:t>
            </a:r>
          </a:p>
          <a:p>
            <a:endParaRPr lang="en-US" sz="2800" dirty="0"/>
          </a:p>
          <a:p>
            <a:endParaRPr lang="en-US" sz="2800" dirty="0"/>
          </a:p>
        </p:txBody>
      </p:sp>
    </p:spTree>
    <p:extLst>
      <p:ext uri="{BB962C8B-B14F-4D97-AF65-F5344CB8AC3E}">
        <p14:creationId xmlns:p14="http://schemas.microsoft.com/office/powerpoint/2010/main" val="8202963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Fourier Transform</a:t>
            </a:r>
          </a:p>
        </p:txBody>
      </p:sp>
      <p:pic>
        <p:nvPicPr>
          <p:cNvPr id="10" name="Picture 9" descr="Screen Shot 2015-02-05 at 9.01.3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8258"/>
            <a:ext cx="9144000" cy="5617474"/>
          </a:xfrm>
          <a:prstGeom prst="rect">
            <a:avLst/>
          </a:prstGeom>
        </p:spPr>
      </p:pic>
      <p:sp>
        <p:nvSpPr>
          <p:cNvPr id="11" name="TextBox 10"/>
          <p:cNvSpPr txBox="1"/>
          <p:nvPr/>
        </p:nvSpPr>
        <p:spPr>
          <a:xfrm>
            <a:off x="6003005" y="4491571"/>
            <a:ext cx="2683795" cy="369332"/>
          </a:xfrm>
          <a:prstGeom prst="rect">
            <a:avLst/>
          </a:prstGeom>
          <a:noFill/>
        </p:spPr>
        <p:txBody>
          <a:bodyPr wrap="square" rtlCol="0">
            <a:spAutoFit/>
          </a:bodyPr>
          <a:lstStyle/>
          <a:p>
            <a:r>
              <a:rPr lang="en-US" dirty="0"/>
              <a:t>Real part</a:t>
            </a:r>
          </a:p>
        </p:txBody>
      </p:sp>
      <p:sp>
        <p:nvSpPr>
          <p:cNvPr id="14" name="TextBox 13"/>
          <p:cNvSpPr txBox="1"/>
          <p:nvPr/>
        </p:nvSpPr>
        <p:spPr>
          <a:xfrm>
            <a:off x="6003005" y="5740866"/>
            <a:ext cx="2683795" cy="369332"/>
          </a:xfrm>
          <a:prstGeom prst="rect">
            <a:avLst/>
          </a:prstGeom>
          <a:noFill/>
        </p:spPr>
        <p:txBody>
          <a:bodyPr wrap="square" rtlCol="0">
            <a:spAutoFit/>
          </a:bodyPr>
          <a:lstStyle/>
          <a:p>
            <a:r>
              <a:rPr lang="en-US" dirty="0"/>
              <a:t>Imaginary part</a:t>
            </a:r>
          </a:p>
        </p:txBody>
      </p:sp>
    </p:spTree>
    <p:extLst>
      <p:ext uri="{BB962C8B-B14F-4D97-AF65-F5344CB8AC3E}">
        <p14:creationId xmlns:p14="http://schemas.microsoft.com/office/powerpoint/2010/main" val="1157665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lecture</a:t>
            </a:r>
          </a:p>
        </p:txBody>
      </p:sp>
      <p:sp>
        <p:nvSpPr>
          <p:cNvPr id="3" name="Content Placeholder 2"/>
          <p:cNvSpPr>
            <a:spLocks noGrp="1"/>
          </p:cNvSpPr>
          <p:nvPr>
            <p:ph idx="1"/>
          </p:nvPr>
        </p:nvSpPr>
        <p:spPr/>
        <p:txBody>
          <a:bodyPr>
            <a:normAutofit/>
          </a:bodyPr>
          <a:lstStyle/>
          <a:p>
            <a:r>
              <a:rPr lang="en-US" dirty="0"/>
              <a:t>Fourier transform and frequency domain</a:t>
            </a:r>
          </a:p>
          <a:p>
            <a:pPr lvl="1"/>
            <a:r>
              <a:rPr lang="en-US" dirty="0"/>
              <a:t>Fourier transformation in 1d signal</a:t>
            </a:r>
          </a:p>
          <a:p>
            <a:pPr lvl="1"/>
            <a:r>
              <a:rPr lang="en-US" dirty="0"/>
              <a:t>Fourier transform of images</a:t>
            </a:r>
          </a:p>
          <a:p>
            <a:pPr lvl="1"/>
            <a:r>
              <a:rPr lang="en-US" dirty="0"/>
              <a:t>Fourier transform in Python</a:t>
            </a:r>
          </a:p>
          <a:p>
            <a:endParaRPr lang="en-US" dirty="0"/>
          </a:p>
          <a:p>
            <a:r>
              <a:rPr lang="en-US" dirty="0">
                <a:solidFill>
                  <a:srgbClr val="FF0000"/>
                </a:solidFill>
              </a:rPr>
              <a:t>Reminder: Read your text book. Today’s lecture covers materials in 3.4. Page 116-126</a:t>
            </a:r>
          </a:p>
        </p:txBody>
      </p:sp>
    </p:spTree>
    <p:extLst>
      <p:ext uri="{BB962C8B-B14F-4D97-AF65-F5344CB8AC3E}">
        <p14:creationId xmlns:p14="http://schemas.microsoft.com/office/powerpoint/2010/main" val="20007198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a:latin typeface="Calibri" charset="0"/>
              </a:rPr>
              <a:t>Example: Music</a:t>
            </a:r>
          </a:p>
        </p:txBody>
      </p:sp>
      <p:sp>
        <p:nvSpPr>
          <p:cNvPr id="40963" name="Content Placeholder 2"/>
          <p:cNvSpPr>
            <a:spLocks noGrp="1"/>
          </p:cNvSpPr>
          <p:nvPr>
            <p:ph idx="1"/>
          </p:nvPr>
        </p:nvSpPr>
        <p:spPr/>
        <p:txBody>
          <a:bodyPr/>
          <a:lstStyle/>
          <a:p>
            <a:r>
              <a:rPr lang="en-US">
                <a:latin typeface="Calibri" charset="0"/>
              </a:rPr>
              <a:t>We think of music in terms of frequencies at different magnitudes</a:t>
            </a:r>
          </a:p>
        </p:txBody>
      </p:sp>
      <p:pic>
        <p:nvPicPr>
          <p:cNvPr id="40964" name="Picture 4" descr="File:Voice waveform and spectru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667000"/>
            <a:ext cx="7620000" cy="304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4"/>
          <p:cNvSpPr txBox="1"/>
          <p:nvPr/>
        </p:nvSpPr>
        <p:spPr>
          <a:xfrm>
            <a:off x="7942263" y="6550025"/>
            <a:ext cx="1201737" cy="307975"/>
          </a:xfrm>
          <a:prstGeom prst="rect">
            <a:avLst/>
          </a:prstGeom>
          <a:noFill/>
        </p:spPr>
        <p:txBody>
          <a:bodyPr wrap="none">
            <a:spAutoFit/>
          </a:bodyPr>
          <a:lstStyle/>
          <a:p>
            <a:pPr>
              <a:defRPr/>
            </a:pPr>
            <a:r>
              <a:rPr lang="en-US" sz="1400" dirty="0">
                <a:solidFill>
                  <a:schemeClr val="bg1">
                    <a:lumMod val="50000"/>
                  </a:schemeClr>
                </a:solidFill>
                <a:ea typeface="+mn-ea"/>
                <a:cs typeface="+mn-cs"/>
              </a:rPr>
              <a:t>Slide: </a:t>
            </a:r>
            <a:r>
              <a:rPr lang="en-US" sz="1400" dirty="0" err="1">
                <a:solidFill>
                  <a:schemeClr val="bg1">
                    <a:lumMod val="50000"/>
                  </a:schemeClr>
                </a:solidFill>
                <a:ea typeface="+mn-ea"/>
                <a:cs typeface="+mn-cs"/>
              </a:rPr>
              <a:t>Hoiem</a:t>
            </a:r>
            <a:endParaRPr lang="en-US" sz="1400" dirty="0">
              <a:solidFill>
                <a:schemeClr val="bg1">
                  <a:lumMod val="50000"/>
                </a:schemeClr>
              </a:solidFill>
              <a:ea typeface="+mn-ea"/>
              <a:cs typeface="+mn-cs"/>
            </a:endParaRPr>
          </a:p>
        </p:txBody>
      </p:sp>
    </p:spTree>
    <p:extLst>
      <p:ext uri="{BB962C8B-B14F-4D97-AF65-F5344CB8AC3E}">
        <p14:creationId xmlns:p14="http://schemas.microsoft.com/office/powerpoint/2010/main" val="12221265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a:latin typeface="Calibri" charset="0"/>
              </a:rPr>
              <a:t>Other signals</a:t>
            </a:r>
          </a:p>
        </p:txBody>
      </p:sp>
      <p:sp>
        <p:nvSpPr>
          <p:cNvPr id="41987" name="Content Placeholder 2"/>
          <p:cNvSpPr>
            <a:spLocks noGrp="1"/>
          </p:cNvSpPr>
          <p:nvPr>
            <p:ph idx="1"/>
          </p:nvPr>
        </p:nvSpPr>
        <p:spPr/>
        <p:txBody>
          <a:bodyPr/>
          <a:lstStyle/>
          <a:p>
            <a:r>
              <a:rPr lang="en-US">
                <a:latin typeface="Calibri" charset="0"/>
              </a:rPr>
              <a:t>We can also think of all kinds of other signals the same way</a:t>
            </a:r>
          </a:p>
        </p:txBody>
      </p:sp>
      <p:pic>
        <p:nvPicPr>
          <p:cNvPr id="41988" name="Picture 2" descr="http://www.noiseaddicts.com/wp-content/uploads/2008/11/cartoon_fourier_cat-7441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819400"/>
            <a:ext cx="4762500" cy="3438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1989" name="TextBox 5"/>
          <p:cNvSpPr txBox="1">
            <a:spLocks noChangeArrowheads="1"/>
          </p:cNvSpPr>
          <p:nvPr/>
        </p:nvSpPr>
        <p:spPr bwMode="auto">
          <a:xfrm>
            <a:off x="4495800" y="6248400"/>
            <a:ext cx="11588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t>xkcd.com</a:t>
            </a:r>
          </a:p>
        </p:txBody>
      </p:sp>
    </p:spTree>
    <p:extLst>
      <p:ext uri="{BB962C8B-B14F-4D97-AF65-F5344CB8AC3E}">
        <p14:creationId xmlns:p14="http://schemas.microsoft.com/office/powerpoint/2010/main" val="42707620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Fourier Analysis of Images</a:t>
            </a:r>
          </a:p>
        </p:txBody>
      </p:sp>
      <p:sp>
        <p:nvSpPr>
          <p:cNvPr id="3" name="Content Placeholder 2"/>
          <p:cNvSpPr>
            <a:spLocks noGrp="1"/>
          </p:cNvSpPr>
          <p:nvPr>
            <p:ph idx="1"/>
          </p:nvPr>
        </p:nvSpPr>
        <p:spPr/>
        <p:txBody>
          <a:bodyPr/>
          <a:lstStyle/>
          <a:p>
            <a:r>
              <a:rPr lang="en-US" dirty="0"/>
              <a:t>Let’s watch a funny video:</a:t>
            </a:r>
          </a:p>
          <a:p>
            <a:pPr marL="0" indent="0">
              <a:buNone/>
            </a:pPr>
            <a:endParaRPr lang="en-US" dirty="0"/>
          </a:p>
          <a:p>
            <a:r>
              <a:rPr lang="en-US" dirty="0">
                <a:hlinkClick r:id="rId2" action="ppaction://hlinkfile"/>
              </a:rPr>
              <a:t>https://</a:t>
            </a:r>
            <a:r>
              <a:rPr lang="en-US" dirty="0" err="1">
                <a:hlinkClick r:id="rId2" action="ppaction://hlinkfile"/>
              </a:rPr>
              <a:t>www.youtube.com</a:t>
            </a:r>
            <a:r>
              <a:rPr lang="en-US" dirty="0">
                <a:hlinkClick r:id="rId2" action="ppaction://hlinkfile"/>
              </a:rPr>
              <a:t>/</a:t>
            </a:r>
            <a:r>
              <a:rPr lang="en-US" dirty="0" err="1">
                <a:hlinkClick r:id="rId2" action="ppaction://hlinkfile"/>
              </a:rPr>
              <a:t>watch?v</a:t>
            </a:r>
            <a:r>
              <a:rPr lang="en-US" dirty="0">
                <a:hlinkClick r:id="rId2" action="ppaction://hlinkfile"/>
              </a:rPr>
              <a:t>=mEN7DTdHbAU</a:t>
            </a:r>
            <a:endParaRPr lang="en-US" dirty="0"/>
          </a:p>
        </p:txBody>
      </p:sp>
    </p:spTree>
    <p:extLst>
      <p:ext uri="{BB962C8B-B14F-4D97-AF65-F5344CB8AC3E}">
        <p14:creationId xmlns:p14="http://schemas.microsoft.com/office/powerpoint/2010/main" val="19762908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Spatial Frequency in Image</a:t>
            </a:r>
          </a:p>
        </p:txBody>
      </p:sp>
      <p:sp>
        <p:nvSpPr>
          <p:cNvPr id="7" name="Content Placeholder 6"/>
          <p:cNvSpPr>
            <a:spLocks noGrp="1"/>
          </p:cNvSpPr>
          <p:nvPr>
            <p:ph idx="1"/>
          </p:nvPr>
        </p:nvSpPr>
        <p:spPr/>
        <p:txBody>
          <a:bodyPr/>
          <a:lstStyle/>
          <a:p>
            <a:r>
              <a:rPr lang="en-US" dirty="0"/>
              <a:t>Any structure periodic in images</a:t>
            </a:r>
          </a:p>
          <a:p>
            <a:endParaRPr lang="en-US" dirty="0"/>
          </a:p>
        </p:txBody>
      </p:sp>
      <p:pic>
        <p:nvPicPr>
          <p:cNvPr id="9" name="Picture 8" descr="Screen Shot 2015-02-04 at 11.08.5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860" y="2468838"/>
            <a:ext cx="5681810" cy="4033384"/>
          </a:xfrm>
          <a:prstGeom prst="rect">
            <a:avLst/>
          </a:prstGeom>
        </p:spPr>
      </p:pic>
      <p:sp>
        <p:nvSpPr>
          <p:cNvPr id="10" name="Rectangle 9"/>
          <p:cNvSpPr/>
          <p:nvPr/>
        </p:nvSpPr>
        <p:spPr>
          <a:xfrm>
            <a:off x="1135184" y="2232279"/>
            <a:ext cx="6926544" cy="44260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51199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Why does  Fourier analysis with images?</a:t>
            </a:r>
          </a:p>
        </p:txBody>
      </p:sp>
      <p:pic>
        <p:nvPicPr>
          <p:cNvPr id="4" name="Picture 3" descr="Screen Shot 2017-09-27 at 6.58.3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1590"/>
            <a:ext cx="8878673" cy="7049590"/>
          </a:xfrm>
          <a:prstGeom prst="rect">
            <a:avLst/>
          </a:prstGeom>
        </p:spPr>
      </p:pic>
    </p:spTree>
    <p:extLst>
      <p:ext uri="{BB962C8B-B14F-4D97-AF65-F5344CB8AC3E}">
        <p14:creationId xmlns:p14="http://schemas.microsoft.com/office/powerpoint/2010/main" val="40684616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Spatial Frequency in Image</a:t>
            </a:r>
          </a:p>
        </p:txBody>
      </p:sp>
      <p:pic>
        <p:nvPicPr>
          <p:cNvPr id="6" name="Content Placeholder 5" descr="Screen Shot 2015-02-04 at 11.02.11 PM.png"/>
          <p:cNvPicPr>
            <a:picLocks noGrp="1" noChangeAspect="1"/>
          </p:cNvPicPr>
          <p:nvPr>
            <p:ph idx="1"/>
          </p:nvPr>
        </p:nvPicPr>
        <p:blipFill>
          <a:blip r:embed="rId2">
            <a:extLst>
              <a:ext uri="{28A0092B-C50C-407E-A947-70E740481C1C}">
                <a14:useLocalDpi xmlns:a14="http://schemas.microsoft.com/office/drawing/2010/main" val="0"/>
              </a:ext>
            </a:extLst>
          </a:blip>
          <a:srcRect t="9854" b="9854"/>
          <a:stretch>
            <a:fillRect/>
          </a:stretch>
        </p:blipFill>
        <p:spPr/>
      </p:pic>
    </p:spTree>
    <p:extLst>
      <p:ext uri="{BB962C8B-B14F-4D97-AF65-F5344CB8AC3E}">
        <p14:creationId xmlns:p14="http://schemas.microsoft.com/office/powerpoint/2010/main" val="9363827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Fourier Transform</a:t>
            </a:r>
          </a:p>
        </p:txBody>
      </p:sp>
      <p:pic>
        <p:nvPicPr>
          <p:cNvPr id="10" name="Picture 9" descr="Screen Shot 2015-02-05 at 9.01.3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8258"/>
            <a:ext cx="9144000" cy="5617474"/>
          </a:xfrm>
          <a:prstGeom prst="rect">
            <a:avLst/>
          </a:prstGeom>
        </p:spPr>
      </p:pic>
    </p:spTree>
    <p:extLst>
      <p:ext uri="{BB962C8B-B14F-4D97-AF65-F5344CB8AC3E}">
        <p14:creationId xmlns:p14="http://schemas.microsoft.com/office/powerpoint/2010/main" val="35340142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Fourier Transform</a:t>
            </a:r>
          </a:p>
        </p:txBody>
      </p:sp>
      <p:pic>
        <p:nvPicPr>
          <p:cNvPr id="3" name="Picture 2" descr="Screen Shot 2015-02-05 at 9.04.4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17638"/>
            <a:ext cx="9144000" cy="5505948"/>
          </a:xfrm>
          <a:prstGeom prst="rect">
            <a:avLst/>
          </a:prstGeom>
        </p:spPr>
      </p:pic>
    </p:spTree>
    <p:extLst>
      <p:ext uri="{BB962C8B-B14F-4D97-AF65-F5344CB8AC3E}">
        <p14:creationId xmlns:p14="http://schemas.microsoft.com/office/powerpoint/2010/main" val="72096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2D Fourier Transform Basis</a:t>
            </a:r>
          </a:p>
        </p:txBody>
      </p:sp>
      <p:pic>
        <p:nvPicPr>
          <p:cNvPr id="4" name="Content Placeholder 3" descr="Screen Shot 2015-02-05 at 9.03.49 AM.png"/>
          <p:cNvPicPr>
            <a:picLocks noGrp="1" noChangeAspect="1"/>
          </p:cNvPicPr>
          <p:nvPr>
            <p:ph idx="1"/>
          </p:nvPr>
        </p:nvPicPr>
        <p:blipFill>
          <a:blip r:embed="rId2">
            <a:extLst>
              <a:ext uri="{28A0092B-C50C-407E-A947-70E740481C1C}">
                <a14:useLocalDpi xmlns:a14="http://schemas.microsoft.com/office/drawing/2010/main" val="0"/>
              </a:ext>
            </a:extLst>
          </a:blip>
          <a:srcRect l="3252" r="3252"/>
          <a:stretch>
            <a:fillRect/>
          </a:stretch>
        </p:blipFill>
        <p:spPr/>
      </p:pic>
      <p:sp>
        <p:nvSpPr>
          <p:cNvPr id="5" name="TextBox 13"/>
          <p:cNvSpPr txBox="1">
            <a:spLocks noChangeArrowheads="1"/>
          </p:cNvSpPr>
          <p:nvPr/>
        </p:nvSpPr>
        <p:spPr bwMode="auto">
          <a:xfrm>
            <a:off x="2989836" y="6303447"/>
            <a:ext cx="592982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dirty="0"/>
              <a:t>http://</a:t>
            </a:r>
            <a:r>
              <a:rPr lang="en-US" dirty="0" err="1"/>
              <a:t>www.csce.uark.edu</a:t>
            </a:r>
            <a:r>
              <a:rPr lang="en-US" dirty="0"/>
              <a:t>/~</a:t>
            </a:r>
            <a:r>
              <a:rPr lang="en-US" dirty="0" err="1"/>
              <a:t>jgauch</a:t>
            </a:r>
            <a:r>
              <a:rPr lang="en-US" dirty="0"/>
              <a:t>/5683/notes/ch04a.pdf</a:t>
            </a:r>
          </a:p>
        </p:txBody>
      </p:sp>
    </p:spTree>
    <p:extLst>
      <p:ext uri="{BB962C8B-B14F-4D97-AF65-F5344CB8AC3E}">
        <p14:creationId xmlns:p14="http://schemas.microsoft.com/office/powerpoint/2010/main" val="20990067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2D discrete Fourier transform</a:t>
            </a:r>
          </a:p>
        </p:txBody>
      </p:sp>
      <p:pic>
        <p:nvPicPr>
          <p:cNvPr id="6" name="Picture 5" descr="Screen Shot 2015-02-05 at 9.09.2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00339"/>
            <a:ext cx="9144000" cy="5680684"/>
          </a:xfrm>
          <a:prstGeom prst="rect">
            <a:avLst/>
          </a:prstGeom>
        </p:spPr>
      </p:pic>
    </p:spTree>
    <p:extLst>
      <p:ext uri="{BB962C8B-B14F-4D97-AF65-F5344CB8AC3E}">
        <p14:creationId xmlns:p14="http://schemas.microsoft.com/office/powerpoint/2010/main" val="3838593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Image</a:t>
            </a:r>
          </a:p>
        </p:txBody>
      </p:sp>
      <p:pic>
        <p:nvPicPr>
          <p:cNvPr id="9" name="Picture 8" descr="Screen Shot 2015-02-05 at 10.05.0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599" y="2585433"/>
            <a:ext cx="1635434" cy="2209809"/>
          </a:xfrm>
          <a:prstGeom prst="rect">
            <a:avLst/>
          </a:prstGeom>
        </p:spPr>
      </p:pic>
    </p:spTree>
    <p:extLst>
      <p:ext uri="{BB962C8B-B14F-4D97-AF65-F5344CB8AC3E}">
        <p14:creationId xmlns:p14="http://schemas.microsoft.com/office/powerpoint/2010/main" val="8480219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2D discrete Fourier transform</a:t>
            </a:r>
          </a:p>
        </p:txBody>
      </p:sp>
      <p:pic>
        <p:nvPicPr>
          <p:cNvPr id="5" name="Content Placeholder 4" descr="Screen Shot 2015-02-04 at 11.18.48 PM.png"/>
          <p:cNvPicPr>
            <a:picLocks noGrp="1" noChangeAspect="1"/>
          </p:cNvPicPr>
          <p:nvPr>
            <p:ph idx="1"/>
          </p:nvPr>
        </p:nvPicPr>
        <p:blipFill>
          <a:blip r:embed="rId2">
            <a:extLst>
              <a:ext uri="{28A0092B-C50C-407E-A947-70E740481C1C}">
                <a14:useLocalDpi xmlns:a14="http://schemas.microsoft.com/office/drawing/2010/main" val="0"/>
              </a:ext>
            </a:extLst>
          </a:blip>
          <a:srcRect t="2627" b="2627"/>
          <a:stretch>
            <a:fillRect/>
          </a:stretch>
        </p:blipFill>
        <p:spPr>
          <a:xfrm>
            <a:off x="2781009" y="2220451"/>
            <a:ext cx="6362991" cy="3499400"/>
          </a:xfrm>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755" y="3039607"/>
            <a:ext cx="1836015" cy="183601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626755" y="1417638"/>
            <a:ext cx="1989939" cy="369332"/>
          </a:xfrm>
          <a:prstGeom prst="rect">
            <a:avLst/>
          </a:prstGeom>
          <a:noFill/>
        </p:spPr>
        <p:txBody>
          <a:bodyPr wrap="square" rtlCol="0">
            <a:spAutoFit/>
          </a:bodyPr>
          <a:lstStyle/>
          <a:p>
            <a:r>
              <a:rPr lang="en-US" dirty="0"/>
              <a:t>Spatial domain</a:t>
            </a:r>
          </a:p>
        </p:txBody>
      </p:sp>
      <p:sp>
        <p:nvSpPr>
          <p:cNvPr id="7" name="TextBox 6"/>
          <p:cNvSpPr txBox="1"/>
          <p:nvPr/>
        </p:nvSpPr>
        <p:spPr>
          <a:xfrm>
            <a:off x="4319389" y="1428930"/>
            <a:ext cx="1989939" cy="369332"/>
          </a:xfrm>
          <a:prstGeom prst="rect">
            <a:avLst/>
          </a:prstGeom>
          <a:noFill/>
        </p:spPr>
        <p:txBody>
          <a:bodyPr wrap="square" rtlCol="0">
            <a:spAutoFit/>
          </a:bodyPr>
          <a:lstStyle/>
          <a:p>
            <a:r>
              <a:rPr lang="en-US" dirty="0"/>
              <a:t>Fourier domain</a:t>
            </a:r>
          </a:p>
        </p:txBody>
      </p:sp>
    </p:spTree>
    <p:extLst>
      <p:ext uri="{BB962C8B-B14F-4D97-AF65-F5344CB8AC3E}">
        <p14:creationId xmlns:p14="http://schemas.microsoft.com/office/powerpoint/2010/main" val="22705123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2D discrete Fourier transform</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755" y="3039607"/>
            <a:ext cx="1836015" cy="183601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626755" y="1417638"/>
            <a:ext cx="1989939" cy="369332"/>
          </a:xfrm>
          <a:prstGeom prst="rect">
            <a:avLst/>
          </a:prstGeom>
          <a:noFill/>
        </p:spPr>
        <p:txBody>
          <a:bodyPr wrap="square" rtlCol="0">
            <a:spAutoFit/>
          </a:bodyPr>
          <a:lstStyle/>
          <a:p>
            <a:r>
              <a:rPr lang="en-US" dirty="0"/>
              <a:t>Spatial domain</a:t>
            </a:r>
          </a:p>
        </p:txBody>
      </p:sp>
      <p:sp>
        <p:nvSpPr>
          <p:cNvPr id="7" name="TextBox 6"/>
          <p:cNvSpPr txBox="1"/>
          <p:nvPr/>
        </p:nvSpPr>
        <p:spPr>
          <a:xfrm>
            <a:off x="4319388" y="1428930"/>
            <a:ext cx="4367411" cy="369332"/>
          </a:xfrm>
          <a:prstGeom prst="rect">
            <a:avLst/>
          </a:prstGeom>
          <a:noFill/>
        </p:spPr>
        <p:txBody>
          <a:bodyPr wrap="square" rtlCol="0">
            <a:spAutoFit/>
          </a:bodyPr>
          <a:lstStyle/>
          <a:p>
            <a:r>
              <a:rPr lang="en-US" dirty="0"/>
              <a:t>Fourier domain (symmetric around zero)</a:t>
            </a:r>
          </a:p>
        </p:txBody>
      </p:sp>
      <p:pic>
        <p:nvPicPr>
          <p:cNvPr id="8" name="Content Placeholder 7" descr="Screen Shot 2015-02-05 at 8.09.31 AM.png"/>
          <p:cNvPicPr>
            <a:picLocks noGrp="1" noChangeAspect="1"/>
          </p:cNvPicPr>
          <p:nvPr>
            <p:ph idx="1"/>
          </p:nvPr>
        </p:nvPicPr>
        <p:blipFill>
          <a:blip r:embed="rId3">
            <a:extLst>
              <a:ext uri="{28A0092B-C50C-407E-A947-70E740481C1C}">
                <a14:useLocalDpi xmlns:a14="http://schemas.microsoft.com/office/drawing/2010/main" val="0"/>
              </a:ext>
            </a:extLst>
          </a:blip>
          <a:srcRect l="14913" r="14913"/>
          <a:stretch>
            <a:fillRect/>
          </a:stretch>
        </p:blipFill>
        <p:spPr>
          <a:xfrm>
            <a:off x="3068848" y="2510281"/>
            <a:ext cx="5617952" cy="3089657"/>
          </a:xfrm>
        </p:spPr>
      </p:pic>
    </p:spTree>
    <p:extLst>
      <p:ext uri="{BB962C8B-B14F-4D97-AF65-F5344CB8AC3E}">
        <p14:creationId xmlns:p14="http://schemas.microsoft.com/office/powerpoint/2010/main" val="38939123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143000"/>
          </a:xfrm>
        </p:spPr>
        <p:txBody>
          <a:bodyPr/>
          <a:lstStyle/>
          <a:p>
            <a:r>
              <a:rPr lang="en-US" dirty="0"/>
              <a:t>Fourier Transform of Images</a:t>
            </a:r>
          </a:p>
        </p:txBody>
      </p:sp>
      <p:sp>
        <p:nvSpPr>
          <p:cNvPr id="7" name="Rectangle 6"/>
          <p:cNvSpPr/>
          <p:nvPr/>
        </p:nvSpPr>
        <p:spPr>
          <a:xfrm>
            <a:off x="942778" y="2424715"/>
            <a:ext cx="3059224" cy="3002029"/>
          </a:xfrm>
          <a:prstGeom prst="rect">
            <a:avLst/>
          </a:prstGeom>
          <a:solidFill>
            <a:schemeClr val="bg1">
              <a:lumMod val="7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154904" y="2424715"/>
            <a:ext cx="3059224" cy="3002029"/>
          </a:xfrm>
          <a:prstGeom prst="rect">
            <a:avLst/>
          </a:prstGeom>
          <a:solidFill>
            <a:schemeClr val="bg1">
              <a:lumMod val="7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V="1">
            <a:off x="865818" y="2213034"/>
            <a:ext cx="3059224" cy="19244"/>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74411" y="2001352"/>
            <a:ext cx="865818" cy="369332"/>
          </a:xfrm>
          <a:prstGeom prst="rect">
            <a:avLst/>
          </a:prstGeom>
          <a:noFill/>
        </p:spPr>
        <p:txBody>
          <a:bodyPr wrap="square" rtlCol="0">
            <a:spAutoFit/>
          </a:bodyPr>
          <a:lstStyle/>
          <a:p>
            <a:r>
              <a:rPr lang="en-US" dirty="0"/>
              <a:t>(0,0)</a:t>
            </a:r>
          </a:p>
        </p:txBody>
      </p:sp>
      <p:cxnSp>
        <p:nvCxnSpPr>
          <p:cNvPr id="17" name="Straight Arrow Connector 16"/>
          <p:cNvCxnSpPr/>
          <p:nvPr/>
        </p:nvCxnSpPr>
        <p:spPr>
          <a:xfrm>
            <a:off x="825812" y="2519383"/>
            <a:ext cx="0" cy="2791897"/>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1924040" y="1770429"/>
            <a:ext cx="1115943" cy="369332"/>
          </a:xfrm>
          <a:prstGeom prst="rect">
            <a:avLst/>
          </a:prstGeom>
          <a:noFill/>
        </p:spPr>
        <p:txBody>
          <a:bodyPr wrap="square" rtlCol="0">
            <a:spAutoFit/>
          </a:bodyPr>
          <a:lstStyle/>
          <a:p>
            <a:r>
              <a:rPr lang="en-US" dirty="0"/>
              <a:t>M pixels</a:t>
            </a:r>
          </a:p>
        </p:txBody>
      </p:sp>
      <p:sp>
        <p:nvSpPr>
          <p:cNvPr id="20" name="TextBox 19"/>
          <p:cNvSpPr txBox="1"/>
          <p:nvPr/>
        </p:nvSpPr>
        <p:spPr>
          <a:xfrm>
            <a:off x="1327588" y="5580692"/>
            <a:ext cx="2578214" cy="461665"/>
          </a:xfrm>
          <a:prstGeom prst="rect">
            <a:avLst/>
          </a:prstGeom>
          <a:noFill/>
        </p:spPr>
        <p:txBody>
          <a:bodyPr wrap="square" rtlCol="0">
            <a:spAutoFit/>
          </a:bodyPr>
          <a:lstStyle/>
          <a:p>
            <a:r>
              <a:rPr lang="en-US" sz="2400" dirty="0">
                <a:solidFill>
                  <a:srgbClr val="FF0000"/>
                </a:solidFill>
              </a:rPr>
              <a:t>Spatial domain</a:t>
            </a:r>
          </a:p>
        </p:txBody>
      </p:sp>
      <p:sp>
        <p:nvSpPr>
          <p:cNvPr id="21" name="TextBox 20"/>
          <p:cNvSpPr txBox="1"/>
          <p:nvPr/>
        </p:nvSpPr>
        <p:spPr>
          <a:xfrm>
            <a:off x="5308827" y="5580692"/>
            <a:ext cx="2578214" cy="461665"/>
          </a:xfrm>
          <a:prstGeom prst="rect">
            <a:avLst/>
          </a:prstGeom>
          <a:noFill/>
        </p:spPr>
        <p:txBody>
          <a:bodyPr wrap="square" rtlCol="0">
            <a:spAutoFit/>
          </a:bodyPr>
          <a:lstStyle/>
          <a:p>
            <a:r>
              <a:rPr lang="en-US" sz="2400" dirty="0">
                <a:solidFill>
                  <a:srgbClr val="FF0000"/>
                </a:solidFill>
              </a:rPr>
              <a:t>Frequency Domain</a:t>
            </a:r>
          </a:p>
        </p:txBody>
      </p:sp>
      <p:sp>
        <p:nvSpPr>
          <p:cNvPr id="22" name="TextBox 21"/>
          <p:cNvSpPr txBox="1"/>
          <p:nvPr/>
        </p:nvSpPr>
        <p:spPr>
          <a:xfrm>
            <a:off x="2578214" y="4733875"/>
            <a:ext cx="1654674" cy="461665"/>
          </a:xfrm>
          <a:prstGeom prst="rect">
            <a:avLst/>
          </a:prstGeom>
          <a:noFill/>
        </p:spPr>
        <p:txBody>
          <a:bodyPr wrap="square" rtlCol="0">
            <a:spAutoFit/>
          </a:bodyPr>
          <a:lstStyle/>
          <a:p>
            <a:r>
              <a:rPr lang="en-US" sz="2400" dirty="0">
                <a:solidFill>
                  <a:srgbClr val="FF0000"/>
                </a:solidFill>
              </a:rPr>
              <a:t>I[</a:t>
            </a:r>
            <a:r>
              <a:rPr lang="en-US" sz="2400" dirty="0" err="1">
                <a:solidFill>
                  <a:srgbClr val="FF0000"/>
                </a:solidFill>
              </a:rPr>
              <a:t>m,n</a:t>
            </a:r>
            <a:r>
              <a:rPr lang="en-US" sz="2400" dirty="0">
                <a:solidFill>
                  <a:srgbClr val="FF0000"/>
                </a:solidFill>
              </a:rPr>
              <a:t>]</a:t>
            </a:r>
          </a:p>
        </p:txBody>
      </p:sp>
      <p:sp>
        <p:nvSpPr>
          <p:cNvPr id="24" name="TextBox 23"/>
          <p:cNvSpPr txBox="1"/>
          <p:nvPr/>
        </p:nvSpPr>
        <p:spPr>
          <a:xfrm>
            <a:off x="-19240" y="3829510"/>
            <a:ext cx="1596953" cy="369332"/>
          </a:xfrm>
          <a:prstGeom prst="rect">
            <a:avLst/>
          </a:prstGeom>
          <a:noFill/>
        </p:spPr>
        <p:txBody>
          <a:bodyPr wrap="square" rtlCol="0">
            <a:spAutoFit/>
          </a:bodyPr>
          <a:lstStyle/>
          <a:p>
            <a:r>
              <a:rPr lang="en-US" dirty="0"/>
              <a:t>N pixels</a:t>
            </a:r>
          </a:p>
        </p:txBody>
      </p:sp>
      <p:sp>
        <p:nvSpPr>
          <p:cNvPr id="25" name="TextBox 24"/>
          <p:cNvSpPr txBox="1"/>
          <p:nvPr/>
        </p:nvSpPr>
        <p:spPr>
          <a:xfrm>
            <a:off x="3578714" y="5426744"/>
            <a:ext cx="1019742" cy="369332"/>
          </a:xfrm>
          <a:prstGeom prst="rect">
            <a:avLst/>
          </a:prstGeom>
          <a:noFill/>
        </p:spPr>
        <p:txBody>
          <a:bodyPr wrap="square" rtlCol="0">
            <a:spAutoFit/>
          </a:bodyPr>
          <a:lstStyle/>
          <a:p>
            <a:r>
              <a:rPr lang="en-US" dirty="0"/>
              <a:t>(M,N)</a:t>
            </a:r>
          </a:p>
        </p:txBody>
      </p:sp>
      <p:sp>
        <p:nvSpPr>
          <p:cNvPr id="26" name="Right Arrow 25"/>
          <p:cNvSpPr/>
          <p:nvPr/>
        </p:nvSpPr>
        <p:spPr>
          <a:xfrm>
            <a:off x="4232888" y="3675561"/>
            <a:ext cx="731135" cy="153949"/>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5154904" y="3964218"/>
            <a:ext cx="3059224" cy="0"/>
          </a:xfrm>
          <a:prstGeom prst="lin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10" idx="0"/>
            <a:endCxn id="10" idx="2"/>
          </p:cNvCxnSpPr>
          <p:nvPr/>
        </p:nvCxnSpPr>
        <p:spPr>
          <a:xfrm>
            <a:off x="6684516" y="2424715"/>
            <a:ext cx="0" cy="3002029"/>
          </a:xfrm>
          <a:prstGeom prst="lin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059704" y="4676143"/>
            <a:ext cx="1654674" cy="461665"/>
          </a:xfrm>
          <a:prstGeom prst="rect">
            <a:avLst/>
          </a:prstGeom>
          <a:noFill/>
        </p:spPr>
        <p:txBody>
          <a:bodyPr wrap="square" rtlCol="0">
            <a:spAutoFit/>
          </a:bodyPr>
          <a:lstStyle/>
          <a:p>
            <a:r>
              <a:rPr lang="en-US" sz="2400" dirty="0">
                <a:solidFill>
                  <a:srgbClr val="FF0000"/>
                </a:solidFill>
              </a:rPr>
              <a:t>F[</a:t>
            </a:r>
            <a:r>
              <a:rPr lang="en-US" sz="2400" dirty="0" err="1">
                <a:solidFill>
                  <a:srgbClr val="FF0000"/>
                </a:solidFill>
              </a:rPr>
              <a:t>u,v</a:t>
            </a:r>
            <a:r>
              <a:rPr lang="en-US" sz="2400" dirty="0">
                <a:solidFill>
                  <a:srgbClr val="FF0000"/>
                </a:solidFill>
              </a:rPr>
              <a:t>]</a:t>
            </a:r>
          </a:p>
        </p:txBody>
      </p:sp>
      <p:sp>
        <p:nvSpPr>
          <p:cNvPr id="33" name="TextBox 32"/>
          <p:cNvSpPr txBox="1"/>
          <p:nvPr/>
        </p:nvSpPr>
        <p:spPr>
          <a:xfrm>
            <a:off x="6684516" y="3517911"/>
            <a:ext cx="827337" cy="369332"/>
          </a:xfrm>
          <a:prstGeom prst="rect">
            <a:avLst/>
          </a:prstGeom>
          <a:noFill/>
        </p:spPr>
        <p:txBody>
          <a:bodyPr wrap="square" rtlCol="0">
            <a:spAutoFit/>
          </a:bodyPr>
          <a:lstStyle/>
          <a:p>
            <a:r>
              <a:rPr lang="en-US" dirty="0"/>
              <a:t>(0,0)</a:t>
            </a:r>
          </a:p>
        </p:txBody>
      </p:sp>
      <p:sp>
        <p:nvSpPr>
          <p:cNvPr id="34" name="TextBox 33"/>
          <p:cNvSpPr txBox="1"/>
          <p:nvPr/>
        </p:nvSpPr>
        <p:spPr>
          <a:xfrm>
            <a:off x="5767551" y="2416944"/>
            <a:ext cx="1002024" cy="369332"/>
          </a:xfrm>
          <a:prstGeom prst="rect">
            <a:avLst/>
          </a:prstGeom>
          <a:noFill/>
        </p:spPr>
        <p:txBody>
          <a:bodyPr wrap="square" rtlCol="0">
            <a:spAutoFit/>
          </a:bodyPr>
          <a:lstStyle/>
          <a:p>
            <a:r>
              <a:rPr lang="en-US" dirty="0"/>
              <a:t>(0,N/2)</a:t>
            </a:r>
          </a:p>
        </p:txBody>
      </p:sp>
      <p:sp>
        <p:nvSpPr>
          <p:cNvPr id="35" name="TextBox 34"/>
          <p:cNvSpPr txBox="1"/>
          <p:nvPr/>
        </p:nvSpPr>
        <p:spPr>
          <a:xfrm>
            <a:off x="5682492" y="5057412"/>
            <a:ext cx="1002024" cy="369332"/>
          </a:xfrm>
          <a:prstGeom prst="rect">
            <a:avLst/>
          </a:prstGeom>
          <a:noFill/>
        </p:spPr>
        <p:txBody>
          <a:bodyPr wrap="square" rtlCol="0">
            <a:spAutoFit/>
          </a:bodyPr>
          <a:lstStyle/>
          <a:p>
            <a:r>
              <a:rPr lang="en-US" dirty="0"/>
              <a:t>(0,-N/2)</a:t>
            </a:r>
          </a:p>
        </p:txBody>
      </p:sp>
      <p:sp>
        <p:nvSpPr>
          <p:cNvPr id="36" name="TextBox 35"/>
          <p:cNvSpPr txBox="1"/>
          <p:nvPr/>
        </p:nvSpPr>
        <p:spPr>
          <a:xfrm>
            <a:off x="5189577" y="4044890"/>
            <a:ext cx="1155947" cy="369332"/>
          </a:xfrm>
          <a:prstGeom prst="rect">
            <a:avLst/>
          </a:prstGeom>
          <a:noFill/>
        </p:spPr>
        <p:txBody>
          <a:bodyPr wrap="square" rtlCol="0">
            <a:spAutoFit/>
          </a:bodyPr>
          <a:lstStyle/>
          <a:p>
            <a:r>
              <a:rPr lang="en-US" dirty="0"/>
              <a:t>(-M/2,0)</a:t>
            </a:r>
          </a:p>
        </p:txBody>
      </p:sp>
      <p:sp>
        <p:nvSpPr>
          <p:cNvPr id="37" name="TextBox 36"/>
          <p:cNvSpPr txBox="1"/>
          <p:nvPr/>
        </p:nvSpPr>
        <p:spPr>
          <a:xfrm>
            <a:off x="7309067" y="4022547"/>
            <a:ext cx="1155947" cy="369332"/>
          </a:xfrm>
          <a:prstGeom prst="rect">
            <a:avLst/>
          </a:prstGeom>
          <a:noFill/>
        </p:spPr>
        <p:txBody>
          <a:bodyPr wrap="square" rtlCol="0">
            <a:spAutoFit/>
          </a:bodyPr>
          <a:lstStyle/>
          <a:p>
            <a:r>
              <a:rPr lang="en-US" dirty="0"/>
              <a:t>(M/2,0)</a:t>
            </a:r>
          </a:p>
        </p:txBody>
      </p:sp>
      <p:sp>
        <p:nvSpPr>
          <p:cNvPr id="38" name="TextBox 37"/>
          <p:cNvSpPr txBox="1"/>
          <p:nvPr/>
        </p:nvSpPr>
        <p:spPr>
          <a:xfrm>
            <a:off x="4157450" y="3325473"/>
            <a:ext cx="922016" cy="369332"/>
          </a:xfrm>
          <a:prstGeom prst="rect">
            <a:avLst/>
          </a:prstGeom>
          <a:noFill/>
        </p:spPr>
        <p:txBody>
          <a:bodyPr wrap="square" rtlCol="0">
            <a:spAutoFit/>
          </a:bodyPr>
          <a:lstStyle/>
          <a:p>
            <a:r>
              <a:rPr lang="en-US" dirty="0"/>
              <a:t>Fourier</a:t>
            </a:r>
          </a:p>
        </p:txBody>
      </p:sp>
      <p:sp>
        <p:nvSpPr>
          <p:cNvPr id="39" name="TextBox 38"/>
          <p:cNvSpPr txBox="1"/>
          <p:nvPr/>
        </p:nvSpPr>
        <p:spPr>
          <a:xfrm>
            <a:off x="4078968" y="3879469"/>
            <a:ext cx="1250626" cy="369332"/>
          </a:xfrm>
          <a:prstGeom prst="rect">
            <a:avLst/>
          </a:prstGeom>
          <a:noFill/>
        </p:spPr>
        <p:txBody>
          <a:bodyPr wrap="square" rtlCol="0">
            <a:spAutoFit/>
          </a:bodyPr>
          <a:lstStyle/>
          <a:p>
            <a:r>
              <a:rPr lang="en-US" dirty="0"/>
              <a:t>Transform</a:t>
            </a:r>
          </a:p>
        </p:txBody>
      </p:sp>
      <p:sp>
        <p:nvSpPr>
          <p:cNvPr id="40" name="TextBox 39"/>
          <p:cNvSpPr txBox="1"/>
          <p:nvPr/>
        </p:nvSpPr>
        <p:spPr>
          <a:xfrm>
            <a:off x="825812" y="6177251"/>
            <a:ext cx="7639202" cy="369332"/>
          </a:xfrm>
          <a:prstGeom prst="rect">
            <a:avLst/>
          </a:prstGeom>
          <a:noFill/>
        </p:spPr>
        <p:txBody>
          <a:bodyPr wrap="square" rtlCol="0">
            <a:spAutoFit/>
          </a:bodyPr>
          <a:lstStyle/>
          <a:p>
            <a:r>
              <a:rPr lang="en-US" dirty="0"/>
              <a:t>2D FFT can be composed as two discrete Fourier Transforms in 1 dimension </a:t>
            </a:r>
          </a:p>
        </p:txBody>
      </p:sp>
    </p:spTree>
    <p:extLst>
      <p:ext uri="{BB962C8B-B14F-4D97-AF65-F5344CB8AC3E}">
        <p14:creationId xmlns:p14="http://schemas.microsoft.com/office/powerpoint/2010/main" val="10957708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143000"/>
          </a:xfrm>
        </p:spPr>
        <p:txBody>
          <a:bodyPr/>
          <a:lstStyle/>
          <a:p>
            <a:r>
              <a:rPr lang="en-US" dirty="0"/>
              <a:t>Fourier Transform of Images</a:t>
            </a:r>
          </a:p>
        </p:txBody>
      </p:sp>
      <p:sp>
        <p:nvSpPr>
          <p:cNvPr id="7" name="Rectangle 6"/>
          <p:cNvSpPr/>
          <p:nvPr/>
        </p:nvSpPr>
        <p:spPr>
          <a:xfrm>
            <a:off x="942778" y="2424715"/>
            <a:ext cx="3059224" cy="3002029"/>
          </a:xfrm>
          <a:prstGeom prst="rect">
            <a:avLst/>
          </a:prstGeom>
          <a:solidFill>
            <a:schemeClr val="bg1">
              <a:lumMod val="7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154904" y="2424715"/>
            <a:ext cx="3059224" cy="3002029"/>
          </a:xfrm>
          <a:prstGeom prst="rect">
            <a:avLst/>
          </a:prstGeom>
          <a:solidFill>
            <a:schemeClr val="bg1">
              <a:lumMod val="75000"/>
            </a:schemeClr>
          </a:solidFill>
          <a:ln w="57150"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V="1">
            <a:off x="865818" y="2213034"/>
            <a:ext cx="3059224" cy="19244"/>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74411" y="2001352"/>
            <a:ext cx="865818" cy="369332"/>
          </a:xfrm>
          <a:prstGeom prst="rect">
            <a:avLst/>
          </a:prstGeom>
          <a:noFill/>
        </p:spPr>
        <p:txBody>
          <a:bodyPr wrap="square" rtlCol="0">
            <a:spAutoFit/>
          </a:bodyPr>
          <a:lstStyle/>
          <a:p>
            <a:r>
              <a:rPr lang="en-US" dirty="0"/>
              <a:t>(0,0)</a:t>
            </a:r>
          </a:p>
        </p:txBody>
      </p:sp>
      <p:cxnSp>
        <p:nvCxnSpPr>
          <p:cNvPr id="17" name="Straight Arrow Connector 16"/>
          <p:cNvCxnSpPr/>
          <p:nvPr/>
        </p:nvCxnSpPr>
        <p:spPr>
          <a:xfrm>
            <a:off x="825812" y="2519383"/>
            <a:ext cx="0" cy="2791897"/>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1924040" y="1770429"/>
            <a:ext cx="1115943" cy="369332"/>
          </a:xfrm>
          <a:prstGeom prst="rect">
            <a:avLst/>
          </a:prstGeom>
          <a:noFill/>
        </p:spPr>
        <p:txBody>
          <a:bodyPr wrap="square" rtlCol="0">
            <a:spAutoFit/>
          </a:bodyPr>
          <a:lstStyle/>
          <a:p>
            <a:r>
              <a:rPr lang="en-US" dirty="0"/>
              <a:t>M pixels</a:t>
            </a:r>
          </a:p>
        </p:txBody>
      </p:sp>
      <p:sp>
        <p:nvSpPr>
          <p:cNvPr id="20" name="TextBox 19"/>
          <p:cNvSpPr txBox="1"/>
          <p:nvPr/>
        </p:nvSpPr>
        <p:spPr>
          <a:xfrm>
            <a:off x="1327588" y="5580692"/>
            <a:ext cx="2578214" cy="461665"/>
          </a:xfrm>
          <a:prstGeom prst="rect">
            <a:avLst/>
          </a:prstGeom>
          <a:noFill/>
        </p:spPr>
        <p:txBody>
          <a:bodyPr wrap="square" rtlCol="0">
            <a:spAutoFit/>
          </a:bodyPr>
          <a:lstStyle/>
          <a:p>
            <a:r>
              <a:rPr lang="en-US" sz="2400" dirty="0">
                <a:solidFill>
                  <a:srgbClr val="FF0000"/>
                </a:solidFill>
              </a:rPr>
              <a:t>Spatial domain</a:t>
            </a:r>
          </a:p>
        </p:txBody>
      </p:sp>
      <p:sp>
        <p:nvSpPr>
          <p:cNvPr id="21" name="TextBox 20"/>
          <p:cNvSpPr txBox="1"/>
          <p:nvPr/>
        </p:nvSpPr>
        <p:spPr>
          <a:xfrm>
            <a:off x="5308827" y="5580692"/>
            <a:ext cx="2578214" cy="461665"/>
          </a:xfrm>
          <a:prstGeom prst="rect">
            <a:avLst/>
          </a:prstGeom>
          <a:noFill/>
        </p:spPr>
        <p:txBody>
          <a:bodyPr wrap="square" rtlCol="0">
            <a:spAutoFit/>
          </a:bodyPr>
          <a:lstStyle/>
          <a:p>
            <a:r>
              <a:rPr lang="en-US" sz="2400" dirty="0">
                <a:solidFill>
                  <a:srgbClr val="FF0000"/>
                </a:solidFill>
              </a:rPr>
              <a:t>Frequency Domain</a:t>
            </a:r>
          </a:p>
        </p:txBody>
      </p:sp>
      <p:sp>
        <p:nvSpPr>
          <p:cNvPr id="22" name="TextBox 21"/>
          <p:cNvSpPr txBox="1"/>
          <p:nvPr/>
        </p:nvSpPr>
        <p:spPr>
          <a:xfrm>
            <a:off x="2578214" y="4733875"/>
            <a:ext cx="1654674" cy="461665"/>
          </a:xfrm>
          <a:prstGeom prst="rect">
            <a:avLst/>
          </a:prstGeom>
          <a:noFill/>
        </p:spPr>
        <p:txBody>
          <a:bodyPr wrap="square" rtlCol="0">
            <a:spAutoFit/>
          </a:bodyPr>
          <a:lstStyle/>
          <a:p>
            <a:r>
              <a:rPr lang="en-US" sz="2400" dirty="0">
                <a:solidFill>
                  <a:srgbClr val="FF0000"/>
                </a:solidFill>
              </a:rPr>
              <a:t>I[</a:t>
            </a:r>
            <a:r>
              <a:rPr lang="en-US" sz="2400" dirty="0" err="1">
                <a:solidFill>
                  <a:srgbClr val="FF0000"/>
                </a:solidFill>
              </a:rPr>
              <a:t>m,n</a:t>
            </a:r>
            <a:r>
              <a:rPr lang="en-US" sz="2400" dirty="0">
                <a:solidFill>
                  <a:srgbClr val="FF0000"/>
                </a:solidFill>
              </a:rPr>
              <a:t>]</a:t>
            </a:r>
          </a:p>
        </p:txBody>
      </p:sp>
      <p:sp>
        <p:nvSpPr>
          <p:cNvPr id="24" name="TextBox 23"/>
          <p:cNvSpPr txBox="1"/>
          <p:nvPr/>
        </p:nvSpPr>
        <p:spPr>
          <a:xfrm>
            <a:off x="-19240" y="3829510"/>
            <a:ext cx="1596953" cy="369332"/>
          </a:xfrm>
          <a:prstGeom prst="rect">
            <a:avLst/>
          </a:prstGeom>
          <a:noFill/>
        </p:spPr>
        <p:txBody>
          <a:bodyPr wrap="square" rtlCol="0">
            <a:spAutoFit/>
          </a:bodyPr>
          <a:lstStyle/>
          <a:p>
            <a:r>
              <a:rPr lang="en-US" dirty="0"/>
              <a:t>N pixels</a:t>
            </a:r>
          </a:p>
        </p:txBody>
      </p:sp>
      <p:sp>
        <p:nvSpPr>
          <p:cNvPr id="25" name="TextBox 24"/>
          <p:cNvSpPr txBox="1"/>
          <p:nvPr/>
        </p:nvSpPr>
        <p:spPr>
          <a:xfrm>
            <a:off x="3578714" y="5426744"/>
            <a:ext cx="1019742" cy="369332"/>
          </a:xfrm>
          <a:prstGeom prst="rect">
            <a:avLst/>
          </a:prstGeom>
          <a:noFill/>
        </p:spPr>
        <p:txBody>
          <a:bodyPr wrap="square" rtlCol="0">
            <a:spAutoFit/>
          </a:bodyPr>
          <a:lstStyle/>
          <a:p>
            <a:r>
              <a:rPr lang="en-US" dirty="0"/>
              <a:t>(M,N)</a:t>
            </a:r>
          </a:p>
        </p:txBody>
      </p:sp>
      <p:sp>
        <p:nvSpPr>
          <p:cNvPr id="26" name="Right Arrow 25"/>
          <p:cNvSpPr/>
          <p:nvPr/>
        </p:nvSpPr>
        <p:spPr>
          <a:xfrm>
            <a:off x="4232888" y="3675561"/>
            <a:ext cx="731135" cy="153949"/>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5154904" y="3964218"/>
            <a:ext cx="3059224" cy="0"/>
          </a:xfrm>
          <a:prstGeom prst="lin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10" idx="0"/>
            <a:endCxn id="10" idx="2"/>
          </p:cNvCxnSpPr>
          <p:nvPr/>
        </p:nvCxnSpPr>
        <p:spPr>
          <a:xfrm>
            <a:off x="6684516" y="2424715"/>
            <a:ext cx="0" cy="3002029"/>
          </a:xfrm>
          <a:prstGeom prst="lin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059704" y="4676143"/>
            <a:ext cx="1654674" cy="461665"/>
          </a:xfrm>
          <a:prstGeom prst="rect">
            <a:avLst/>
          </a:prstGeom>
          <a:noFill/>
        </p:spPr>
        <p:txBody>
          <a:bodyPr wrap="square" rtlCol="0">
            <a:spAutoFit/>
          </a:bodyPr>
          <a:lstStyle/>
          <a:p>
            <a:r>
              <a:rPr lang="en-US" sz="2400" dirty="0">
                <a:solidFill>
                  <a:srgbClr val="FF0000"/>
                </a:solidFill>
              </a:rPr>
              <a:t>F[</a:t>
            </a:r>
            <a:r>
              <a:rPr lang="en-US" sz="2400" dirty="0" err="1">
                <a:solidFill>
                  <a:srgbClr val="FF0000"/>
                </a:solidFill>
              </a:rPr>
              <a:t>u,v</a:t>
            </a:r>
            <a:r>
              <a:rPr lang="en-US" sz="2400" dirty="0">
                <a:solidFill>
                  <a:srgbClr val="FF0000"/>
                </a:solidFill>
              </a:rPr>
              <a:t>]</a:t>
            </a:r>
          </a:p>
        </p:txBody>
      </p:sp>
      <p:sp>
        <p:nvSpPr>
          <p:cNvPr id="33" name="TextBox 32"/>
          <p:cNvSpPr txBox="1"/>
          <p:nvPr/>
        </p:nvSpPr>
        <p:spPr>
          <a:xfrm>
            <a:off x="6684516" y="3517911"/>
            <a:ext cx="827337" cy="369332"/>
          </a:xfrm>
          <a:prstGeom prst="rect">
            <a:avLst/>
          </a:prstGeom>
          <a:noFill/>
        </p:spPr>
        <p:txBody>
          <a:bodyPr wrap="square" rtlCol="0">
            <a:spAutoFit/>
          </a:bodyPr>
          <a:lstStyle/>
          <a:p>
            <a:r>
              <a:rPr lang="en-US" dirty="0"/>
              <a:t>(0,0)</a:t>
            </a:r>
          </a:p>
        </p:txBody>
      </p:sp>
      <p:sp>
        <p:nvSpPr>
          <p:cNvPr id="34" name="TextBox 33"/>
          <p:cNvSpPr txBox="1"/>
          <p:nvPr/>
        </p:nvSpPr>
        <p:spPr>
          <a:xfrm>
            <a:off x="5767551" y="2416944"/>
            <a:ext cx="1002024" cy="369332"/>
          </a:xfrm>
          <a:prstGeom prst="rect">
            <a:avLst/>
          </a:prstGeom>
          <a:noFill/>
        </p:spPr>
        <p:txBody>
          <a:bodyPr wrap="square" rtlCol="0">
            <a:spAutoFit/>
          </a:bodyPr>
          <a:lstStyle/>
          <a:p>
            <a:r>
              <a:rPr lang="en-US" dirty="0"/>
              <a:t>(0,N/2)</a:t>
            </a:r>
          </a:p>
        </p:txBody>
      </p:sp>
      <p:sp>
        <p:nvSpPr>
          <p:cNvPr id="35" name="TextBox 34"/>
          <p:cNvSpPr txBox="1"/>
          <p:nvPr/>
        </p:nvSpPr>
        <p:spPr>
          <a:xfrm>
            <a:off x="5682492" y="5057412"/>
            <a:ext cx="1002024" cy="369332"/>
          </a:xfrm>
          <a:prstGeom prst="rect">
            <a:avLst/>
          </a:prstGeom>
          <a:noFill/>
        </p:spPr>
        <p:txBody>
          <a:bodyPr wrap="square" rtlCol="0">
            <a:spAutoFit/>
          </a:bodyPr>
          <a:lstStyle/>
          <a:p>
            <a:r>
              <a:rPr lang="en-US" dirty="0"/>
              <a:t>(0,-N/2)</a:t>
            </a:r>
          </a:p>
        </p:txBody>
      </p:sp>
      <p:sp>
        <p:nvSpPr>
          <p:cNvPr id="36" name="TextBox 35"/>
          <p:cNvSpPr txBox="1"/>
          <p:nvPr/>
        </p:nvSpPr>
        <p:spPr>
          <a:xfrm>
            <a:off x="5189577" y="4044890"/>
            <a:ext cx="1155947" cy="369332"/>
          </a:xfrm>
          <a:prstGeom prst="rect">
            <a:avLst/>
          </a:prstGeom>
          <a:noFill/>
        </p:spPr>
        <p:txBody>
          <a:bodyPr wrap="square" rtlCol="0">
            <a:spAutoFit/>
          </a:bodyPr>
          <a:lstStyle/>
          <a:p>
            <a:r>
              <a:rPr lang="en-US" dirty="0"/>
              <a:t>(-M/2,0)</a:t>
            </a:r>
          </a:p>
        </p:txBody>
      </p:sp>
      <p:sp>
        <p:nvSpPr>
          <p:cNvPr id="37" name="TextBox 36"/>
          <p:cNvSpPr txBox="1"/>
          <p:nvPr/>
        </p:nvSpPr>
        <p:spPr>
          <a:xfrm>
            <a:off x="7309067" y="4022547"/>
            <a:ext cx="1155947" cy="369332"/>
          </a:xfrm>
          <a:prstGeom prst="rect">
            <a:avLst/>
          </a:prstGeom>
          <a:noFill/>
        </p:spPr>
        <p:txBody>
          <a:bodyPr wrap="square" rtlCol="0">
            <a:spAutoFit/>
          </a:bodyPr>
          <a:lstStyle/>
          <a:p>
            <a:r>
              <a:rPr lang="en-US" dirty="0"/>
              <a:t>(M/2,0)</a:t>
            </a:r>
          </a:p>
        </p:txBody>
      </p:sp>
      <p:sp>
        <p:nvSpPr>
          <p:cNvPr id="38" name="TextBox 37"/>
          <p:cNvSpPr txBox="1"/>
          <p:nvPr/>
        </p:nvSpPr>
        <p:spPr>
          <a:xfrm>
            <a:off x="4157450" y="3325473"/>
            <a:ext cx="922016" cy="369332"/>
          </a:xfrm>
          <a:prstGeom prst="rect">
            <a:avLst/>
          </a:prstGeom>
          <a:noFill/>
        </p:spPr>
        <p:txBody>
          <a:bodyPr wrap="square" rtlCol="0">
            <a:spAutoFit/>
          </a:bodyPr>
          <a:lstStyle/>
          <a:p>
            <a:r>
              <a:rPr lang="en-US" dirty="0"/>
              <a:t>Fourier</a:t>
            </a:r>
          </a:p>
        </p:txBody>
      </p:sp>
      <p:sp>
        <p:nvSpPr>
          <p:cNvPr id="39" name="TextBox 38"/>
          <p:cNvSpPr txBox="1"/>
          <p:nvPr/>
        </p:nvSpPr>
        <p:spPr>
          <a:xfrm>
            <a:off x="4078968" y="3879469"/>
            <a:ext cx="1250626" cy="369332"/>
          </a:xfrm>
          <a:prstGeom prst="rect">
            <a:avLst/>
          </a:prstGeom>
          <a:noFill/>
        </p:spPr>
        <p:txBody>
          <a:bodyPr wrap="square" rtlCol="0">
            <a:spAutoFit/>
          </a:bodyPr>
          <a:lstStyle/>
          <a:p>
            <a:r>
              <a:rPr lang="en-US" dirty="0"/>
              <a:t>Transform</a:t>
            </a:r>
          </a:p>
        </p:txBody>
      </p:sp>
      <p:cxnSp>
        <p:nvCxnSpPr>
          <p:cNvPr id="3" name="Straight Arrow Connector 2"/>
          <p:cNvCxnSpPr/>
          <p:nvPr/>
        </p:nvCxnSpPr>
        <p:spPr>
          <a:xfrm>
            <a:off x="4964023" y="2001352"/>
            <a:ext cx="803528" cy="21168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4598456" y="1327666"/>
            <a:ext cx="3866558" cy="400110"/>
          </a:xfrm>
          <a:prstGeom prst="rect">
            <a:avLst/>
          </a:prstGeom>
          <a:noFill/>
        </p:spPr>
        <p:txBody>
          <a:bodyPr wrap="square" rtlCol="0">
            <a:spAutoFit/>
          </a:bodyPr>
          <a:lstStyle/>
          <a:p>
            <a:r>
              <a:rPr lang="en-US" sz="2000" dirty="0"/>
              <a:t>Edge represents highest frequency</a:t>
            </a:r>
          </a:p>
        </p:txBody>
      </p:sp>
      <p:cxnSp>
        <p:nvCxnSpPr>
          <p:cNvPr id="29" name="Straight Arrow Connector 28"/>
          <p:cNvCxnSpPr/>
          <p:nvPr/>
        </p:nvCxnSpPr>
        <p:spPr>
          <a:xfrm flipV="1">
            <a:off x="4842007" y="4198842"/>
            <a:ext cx="1680489" cy="1670139"/>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4577693" y="6023113"/>
            <a:ext cx="4545544" cy="707886"/>
          </a:xfrm>
          <a:prstGeom prst="rect">
            <a:avLst/>
          </a:prstGeom>
          <a:noFill/>
        </p:spPr>
        <p:txBody>
          <a:bodyPr wrap="square" rtlCol="0">
            <a:spAutoFit/>
          </a:bodyPr>
          <a:lstStyle/>
          <a:p>
            <a:r>
              <a:rPr lang="en-US" altLang="zh-CN" sz="2000" dirty="0"/>
              <a:t>Center represents lowest frequency, </a:t>
            </a:r>
          </a:p>
          <a:p>
            <a:r>
              <a:rPr lang="en-US" sz="2000" dirty="0"/>
              <a:t>Which represents an average pixel</a:t>
            </a:r>
          </a:p>
        </p:txBody>
      </p:sp>
    </p:spTree>
    <p:extLst>
      <p:ext uri="{BB962C8B-B14F-4D97-AF65-F5344CB8AC3E}">
        <p14:creationId xmlns:p14="http://schemas.microsoft.com/office/powerpoint/2010/main" val="37123116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9-28 at 11.14.1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621" y="809312"/>
            <a:ext cx="7904559" cy="6059598"/>
          </a:xfrm>
          <a:prstGeom prst="rect">
            <a:avLst/>
          </a:prstGeom>
        </p:spPr>
      </p:pic>
    </p:spTree>
    <p:extLst>
      <p:ext uri="{BB962C8B-B14F-4D97-AF65-F5344CB8AC3E}">
        <p14:creationId xmlns:p14="http://schemas.microsoft.com/office/powerpoint/2010/main" val="40079392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7-09-28 at 11.15.3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275" y="372860"/>
            <a:ext cx="8077360" cy="5977585"/>
          </a:xfrm>
          <a:prstGeom prst="rect">
            <a:avLst/>
          </a:prstGeom>
        </p:spPr>
      </p:pic>
    </p:spTree>
    <p:extLst>
      <p:ext uri="{BB962C8B-B14F-4D97-AF65-F5344CB8AC3E}">
        <p14:creationId xmlns:p14="http://schemas.microsoft.com/office/powerpoint/2010/main" val="38297373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9-28 at 11.16.0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162" y="501410"/>
            <a:ext cx="7686373" cy="5850821"/>
          </a:xfrm>
          <a:prstGeom prst="rect">
            <a:avLst/>
          </a:prstGeom>
        </p:spPr>
      </p:pic>
    </p:spTree>
    <p:extLst>
      <p:ext uri="{BB962C8B-B14F-4D97-AF65-F5344CB8AC3E}">
        <p14:creationId xmlns:p14="http://schemas.microsoft.com/office/powerpoint/2010/main" val="32168975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143000"/>
          </a:xfrm>
        </p:spPr>
        <p:txBody>
          <a:bodyPr/>
          <a:lstStyle/>
          <a:p>
            <a:r>
              <a:rPr lang="en-US" dirty="0"/>
              <a:t>Fourier Transform of Images</a:t>
            </a:r>
          </a:p>
        </p:txBody>
      </p:sp>
      <p:pic>
        <p:nvPicPr>
          <p:cNvPr id="2" name="Picture 1" descr="Screen Shot 2015-02-05 at 9.50.2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152" y="1524000"/>
            <a:ext cx="7738290" cy="4229888"/>
          </a:xfrm>
          <a:prstGeom prst="rect">
            <a:avLst/>
          </a:prstGeom>
        </p:spPr>
      </p:pic>
      <p:cxnSp>
        <p:nvCxnSpPr>
          <p:cNvPr id="32" name="Straight Connector 31"/>
          <p:cNvCxnSpPr/>
          <p:nvPr/>
        </p:nvCxnSpPr>
        <p:spPr>
          <a:xfrm>
            <a:off x="4962500" y="3656317"/>
            <a:ext cx="3059224" cy="0"/>
          </a:xfrm>
          <a:prstGeom prst="line">
            <a:avLst/>
          </a:prstGeom>
          <a:ln>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492112" y="2636397"/>
            <a:ext cx="0" cy="2001353"/>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1327588" y="6042355"/>
            <a:ext cx="2578214" cy="461665"/>
          </a:xfrm>
          <a:prstGeom prst="rect">
            <a:avLst/>
          </a:prstGeom>
          <a:noFill/>
        </p:spPr>
        <p:txBody>
          <a:bodyPr wrap="square" rtlCol="0">
            <a:spAutoFit/>
          </a:bodyPr>
          <a:lstStyle/>
          <a:p>
            <a:r>
              <a:rPr lang="en-US" sz="2400" dirty="0">
                <a:solidFill>
                  <a:srgbClr val="FF0000"/>
                </a:solidFill>
              </a:rPr>
              <a:t>Spatial domain</a:t>
            </a:r>
          </a:p>
        </p:txBody>
      </p:sp>
      <p:sp>
        <p:nvSpPr>
          <p:cNvPr id="42" name="TextBox 41"/>
          <p:cNvSpPr txBox="1"/>
          <p:nvPr/>
        </p:nvSpPr>
        <p:spPr>
          <a:xfrm>
            <a:off x="5308827" y="6042355"/>
            <a:ext cx="2578214" cy="461665"/>
          </a:xfrm>
          <a:prstGeom prst="rect">
            <a:avLst/>
          </a:prstGeom>
          <a:noFill/>
        </p:spPr>
        <p:txBody>
          <a:bodyPr wrap="square" rtlCol="0">
            <a:spAutoFit/>
          </a:bodyPr>
          <a:lstStyle/>
          <a:p>
            <a:r>
              <a:rPr lang="en-US" sz="2400" dirty="0">
                <a:solidFill>
                  <a:srgbClr val="FF0000"/>
                </a:solidFill>
              </a:rPr>
              <a:t>Frequency Domain</a:t>
            </a:r>
          </a:p>
        </p:txBody>
      </p:sp>
      <p:sp>
        <p:nvSpPr>
          <p:cNvPr id="11" name="TextBox 10"/>
          <p:cNvSpPr txBox="1"/>
          <p:nvPr/>
        </p:nvSpPr>
        <p:spPr>
          <a:xfrm>
            <a:off x="6580218" y="3741064"/>
            <a:ext cx="731135" cy="369332"/>
          </a:xfrm>
          <a:prstGeom prst="rect">
            <a:avLst/>
          </a:prstGeom>
          <a:noFill/>
        </p:spPr>
        <p:txBody>
          <a:bodyPr wrap="square" rtlCol="0">
            <a:spAutoFit/>
          </a:bodyPr>
          <a:lstStyle/>
          <a:p>
            <a:r>
              <a:rPr lang="en-US" dirty="0">
                <a:solidFill>
                  <a:schemeClr val="bg1"/>
                </a:solidFill>
              </a:rPr>
              <a:t>(0,0)</a:t>
            </a:r>
          </a:p>
        </p:txBody>
      </p:sp>
    </p:spTree>
    <p:extLst>
      <p:ext uri="{BB962C8B-B14F-4D97-AF65-F5344CB8AC3E}">
        <p14:creationId xmlns:p14="http://schemas.microsoft.com/office/powerpoint/2010/main" val="36929096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FT of natural images</a:t>
            </a:r>
          </a:p>
        </p:txBody>
      </p:sp>
      <p:pic>
        <p:nvPicPr>
          <p:cNvPr id="4" name="Content Placeholder 3" descr="Screen Shot 2015-02-05 at 9.07.18 AM.png"/>
          <p:cNvPicPr>
            <a:picLocks noGrp="1" noChangeAspect="1"/>
          </p:cNvPicPr>
          <p:nvPr>
            <p:ph idx="1"/>
          </p:nvPr>
        </p:nvPicPr>
        <p:blipFill>
          <a:blip r:embed="rId2">
            <a:extLst>
              <a:ext uri="{28A0092B-C50C-407E-A947-70E740481C1C}">
                <a14:useLocalDpi xmlns:a14="http://schemas.microsoft.com/office/drawing/2010/main" val="0"/>
              </a:ext>
            </a:extLst>
          </a:blip>
          <a:srcRect t="5232" b="5232"/>
          <a:stretch>
            <a:fillRect/>
          </a:stretch>
        </p:blipFill>
        <p:spPr/>
      </p:pic>
    </p:spTree>
    <p:extLst>
      <p:ext uri="{BB962C8B-B14F-4D97-AF65-F5344CB8AC3E}">
        <p14:creationId xmlns:p14="http://schemas.microsoft.com/office/powerpoint/2010/main" val="39316244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a:latin typeface="Calibri" charset="0"/>
              </a:rPr>
              <a:t>Fourier analysis in images</a:t>
            </a:r>
          </a:p>
        </p:txBody>
      </p:sp>
      <p:sp>
        <p:nvSpPr>
          <p:cNvPr id="43019" name="TextBox 13"/>
          <p:cNvSpPr txBox="1">
            <a:spLocks noChangeArrowheads="1"/>
          </p:cNvSpPr>
          <p:nvPr/>
        </p:nvSpPr>
        <p:spPr bwMode="auto">
          <a:xfrm>
            <a:off x="2989836" y="6303447"/>
            <a:ext cx="592982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dirty="0"/>
              <a:t>http://</a:t>
            </a:r>
            <a:r>
              <a:rPr lang="en-US" dirty="0" err="1"/>
              <a:t>www.csce.uark.edu</a:t>
            </a:r>
            <a:r>
              <a:rPr lang="en-US" dirty="0"/>
              <a:t>/~</a:t>
            </a:r>
            <a:r>
              <a:rPr lang="en-US" dirty="0" err="1"/>
              <a:t>jgauch</a:t>
            </a:r>
            <a:r>
              <a:rPr lang="en-US" dirty="0"/>
              <a:t>/5683/notes/ch04a.pdf</a:t>
            </a:r>
          </a:p>
        </p:txBody>
      </p:sp>
      <p:pic>
        <p:nvPicPr>
          <p:cNvPr id="2" name="Picture 1" descr="Screen Shot 2015-02-05 at 9.05.4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44" y="1511404"/>
            <a:ext cx="9144000" cy="4792043"/>
          </a:xfrm>
          <a:prstGeom prst="rect">
            <a:avLst/>
          </a:prstGeom>
        </p:spPr>
      </p:pic>
    </p:spTree>
    <p:extLst>
      <p:ext uri="{BB962C8B-B14F-4D97-AF65-F5344CB8AC3E}">
        <p14:creationId xmlns:p14="http://schemas.microsoft.com/office/powerpoint/2010/main" val="3386547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Image</a:t>
            </a:r>
          </a:p>
        </p:txBody>
      </p:sp>
      <p:pic>
        <p:nvPicPr>
          <p:cNvPr id="5" name="Content Placeholder 4" descr="Screen Shot 2015-02-01 at 6.17.00 PM.png"/>
          <p:cNvPicPr>
            <a:picLocks noGrp="1" noChangeAspect="1"/>
          </p:cNvPicPr>
          <p:nvPr>
            <p:ph idx="1"/>
          </p:nvPr>
        </p:nvPicPr>
        <p:blipFill>
          <a:blip r:embed="rId2">
            <a:extLst>
              <a:ext uri="{28A0092B-C50C-407E-A947-70E740481C1C}">
                <a14:useLocalDpi xmlns:a14="http://schemas.microsoft.com/office/drawing/2010/main" val="0"/>
              </a:ext>
            </a:extLst>
          </a:blip>
          <a:srcRect t="5023" b="5023"/>
          <a:stretch>
            <a:fillRect/>
          </a:stretch>
        </p:blipFill>
        <p:spPr/>
      </p:pic>
    </p:spTree>
    <p:extLst>
      <p:ext uri="{BB962C8B-B14F-4D97-AF65-F5344CB8AC3E}">
        <p14:creationId xmlns:p14="http://schemas.microsoft.com/office/powerpoint/2010/main" val="6866861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a:latin typeface="Calibri" charset="0"/>
              </a:rPr>
              <a:t>Signals can be composed</a:t>
            </a:r>
          </a:p>
        </p:txBody>
      </p:sp>
      <p:pic>
        <p:nvPicPr>
          <p:cNvPr id="4403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133600"/>
            <a:ext cx="1219200" cy="12192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pic>
        <p:nvPicPr>
          <p:cNvPr id="4403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3429000"/>
            <a:ext cx="1219200" cy="12192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pic>
        <p:nvPicPr>
          <p:cNvPr id="4403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2133600"/>
            <a:ext cx="1219200" cy="12192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pic>
        <p:nvPicPr>
          <p:cNvPr id="44038"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3429000"/>
            <a:ext cx="1219200" cy="12192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pic>
        <p:nvPicPr>
          <p:cNvPr id="44039"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0800" y="2133600"/>
            <a:ext cx="1219200" cy="12192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pic>
        <p:nvPicPr>
          <p:cNvPr id="44040"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0800" y="3429000"/>
            <a:ext cx="1219200" cy="12192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sp>
        <p:nvSpPr>
          <p:cNvPr id="44041" name="TextBox 10"/>
          <p:cNvSpPr txBox="1">
            <a:spLocks noChangeArrowheads="1"/>
          </p:cNvSpPr>
          <p:nvPr/>
        </p:nvSpPr>
        <p:spPr bwMode="auto">
          <a:xfrm>
            <a:off x="3505200" y="3124200"/>
            <a:ext cx="42545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3200"/>
              <a:t>+</a:t>
            </a:r>
          </a:p>
        </p:txBody>
      </p:sp>
      <p:sp>
        <p:nvSpPr>
          <p:cNvPr id="44042" name="TextBox 11"/>
          <p:cNvSpPr txBox="1">
            <a:spLocks noChangeArrowheads="1"/>
          </p:cNvSpPr>
          <p:nvPr/>
        </p:nvSpPr>
        <p:spPr bwMode="auto">
          <a:xfrm>
            <a:off x="5715000" y="3124200"/>
            <a:ext cx="42545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3200"/>
              <a:t>=</a:t>
            </a:r>
          </a:p>
        </p:txBody>
      </p:sp>
      <p:sp>
        <p:nvSpPr>
          <p:cNvPr id="44043" name="TextBox 12"/>
          <p:cNvSpPr txBox="1">
            <a:spLocks noChangeArrowheads="1"/>
          </p:cNvSpPr>
          <p:nvPr/>
        </p:nvSpPr>
        <p:spPr bwMode="auto">
          <a:xfrm>
            <a:off x="3271838" y="6211888"/>
            <a:ext cx="5872162"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t>http://sharp.bu.edu/~slehar/fourier/fourier.html#filtering</a:t>
            </a:r>
          </a:p>
          <a:p>
            <a:pPr eaLnBrk="1" hangingPunct="1"/>
            <a:r>
              <a:rPr lang="en-US"/>
              <a:t>More: http://www.cs.unm.edu/~brayer/vision/fourier.html</a:t>
            </a:r>
          </a:p>
        </p:txBody>
      </p:sp>
    </p:spTree>
    <p:extLst>
      <p:ext uri="{BB962C8B-B14F-4D97-AF65-F5344CB8AC3E}">
        <p14:creationId xmlns:p14="http://schemas.microsoft.com/office/powerpoint/2010/main" val="42028906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2-05 at 9.58.4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28" y="789725"/>
            <a:ext cx="8504257" cy="5324485"/>
          </a:xfrm>
          <a:prstGeom prst="rect">
            <a:avLst/>
          </a:prstGeom>
        </p:spPr>
      </p:pic>
    </p:spTree>
    <p:extLst>
      <p:ext uri="{BB962C8B-B14F-4D97-AF65-F5344CB8AC3E}">
        <p14:creationId xmlns:p14="http://schemas.microsoft.com/office/powerpoint/2010/main" val="14452475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2-05 at 10.17.2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 y="50800"/>
            <a:ext cx="9105900" cy="6743700"/>
          </a:xfrm>
          <a:prstGeom prst="rect">
            <a:avLst/>
          </a:prstGeom>
        </p:spPr>
      </p:pic>
    </p:spTree>
    <p:extLst>
      <p:ext uri="{BB962C8B-B14F-4D97-AF65-F5344CB8AC3E}">
        <p14:creationId xmlns:p14="http://schemas.microsoft.com/office/powerpoint/2010/main" val="11600506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Fourier transform in </a:t>
            </a:r>
            <a:r>
              <a:rPr lang="en-US" dirty="0" err="1"/>
              <a:t>Numpy</a:t>
            </a:r>
            <a:endParaRPr lang="en-US" dirty="0"/>
          </a:p>
        </p:txBody>
      </p:sp>
      <p:sp>
        <p:nvSpPr>
          <p:cNvPr id="3" name="Content Placeholder 2"/>
          <p:cNvSpPr>
            <a:spLocks noGrp="1"/>
          </p:cNvSpPr>
          <p:nvPr>
            <p:ph idx="1"/>
          </p:nvPr>
        </p:nvSpPr>
        <p:spPr/>
        <p:txBody>
          <a:bodyPr>
            <a:normAutofit fontScale="92500" lnSpcReduction="20000"/>
          </a:bodyPr>
          <a:lstStyle/>
          <a:p>
            <a:r>
              <a:rPr lang="en-US" dirty="0" err="1"/>
              <a:t>Numpy</a:t>
            </a:r>
            <a:r>
              <a:rPr lang="en-US" dirty="0"/>
              <a:t> has a FFT package.</a:t>
            </a:r>
          </a:p>
          <a:p>
            <a:r>
              <a:rPr lang="en-US" dirty="0"/>
              <a:t>Np.fft.fft2() provides us the frequency transform which will be a complex array.</a:t>
            </a:r>
          </a:p>
          <a:p>
            <a:pPr marL="0" indent="0">
              <a:buNone/>
            </a:pPr>
            <a:endParaRPr lang="en-US" dirty="0"/>
          </a:p>
          <a:p>
            <a:r>
              <a:rPr lang="en-US" dirty="0" err="1"/>
              <a:t>np.fft.fftshift</a:t>
            </a:r>
            <a:r>
              <a:rPr lang="en-US" dirty="0"/>
              <a:t>() shift the DC component in the center. </a:t>
            </a:r>
          </a:p>
          <a:p>
            <a:pPr marL="0" indent="0">
              <a:buNone/>
            </a:pPr>
            <a:endParaRPr lang="en-US" dirty="0"/>
          </a:p>
          <a:p>
            <a:r>
              <a:rPr lang="en-US" dirty="0"/>
              <a:t>We need to compute the magnitude from the output by taking the log. </a:t>
            </a:r>
            <a:r>
              <a:rPr lang="en-US" dirty="0" err="1"/>
              <a:t>Np.log</a:t>
            </a:r>
            <a:r>
              <a:rPr lang="en-US" dirty="0"/>
              <a:t>(</a:t>
            </a:r>
            <a:r>
              <a:rPr lang="en-US" dirty="0" err="1"/>
              <a:t>np.abs</a:t>
            </a:r>
            <a:r>
              <a:rPr lang="en-US" dirty="0"/>
              <a:t>(</a:t>
            </a:r>
            <a:r>
              <a:rPr lang="en-US" dirty="0" err="1"/>
              <a:t>fft_shift_image</a:t>
            </a:r>
            <a:r>
              <a:rPr lang="en-US" dirty="0"/>
              <a:t>))</a:t>
            </a:r>
          </a:p>
          <a:p>
            <a:endParaRPr lang="en-US" dirty="0"/>
          </a:p>
        </p:txBody>
      </p:sp>
    </p:spTree>
    <p:extLst>
      <p:ext uri="{BB962C8B-B14F-4D97-AF65-F5344CB8AC3E}">
        <p14:creationId xmlns:p14="http://schemas.microsoft.com/office/powerpoint/2010/main" val="16185915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a:t>
            </a:r>
          </a:p>
        </p:txBody>
      </p:sp>
      <p:sp>
        <p:nvSpPr>
          <p:cNvPr id="3" name="Content Placeholder 2"/>
          <p:cNvSpPr>
            <a:spLocks noGrp="1"/>
          </p:cNvSpPr>
          <p:nvPr>
            <p:ph idx="1"/>
          </p:nvPr>
        </p:nvSpPr>
        <p:spPr/>
        <p:txBody>
          <a:bodyPr>
            <a:normAutofit fontScale="92500"/>
          </a:bodyPr>
          <a:lstStyle/>
          <a:p>
            <a:r>
              <a:rPr lang="en-US" dirty="0"/>
              <a:t>Open an image</a:t>
            </a:r>
          </a:p>
          <a:p>
            <a:r>
              <a:rPr lang="en-US" dirty="0"/>
              <a:t>Add both Salt and Pepper, Gaussian noise.</a:t>
            </a:r>
          </a:p>
          <a:p>
            <a:r>
              <a:rPr lang="en-US" dirty="0"/>
              <a:t>Display FFT images of original and noisy images. </a:t>
            </a:r>
          </a:p>
          <a:p>
            <a:r>
              <a:rPr lang="en-US" dirty="0" err="1">
                <a:solidFill>
                  <a:srgbClr val="FF0000"/>
                </a:solidFill>
              </a:rPr>
              <a:t>img</a:t>
            </a:r>
            <a:r>
              <a:rPr lang="en-US" dirty="0">
                <a:solidFill>
                  <a:srgbClr val="FF0000"/>
                </a:solidFill>
              </a:rPr>
              <a:t> = </a:t>
            </a:r>
            <a:r>
              <a:rPr lang="en-US" dirty="0" err="1">
                <a:solidFill>
                  <a:srgbClr val="FF0000"/>
                </a:solidFill>
              </a:rPr>
              <a:t>misc.imread</a:t>
            </a:r>
            <a:r>
              <a:rPr lang="en-US" dirty="0">
                <a:solidFill>
                  <a:srgbClr val="FF0000"/>
                </a:solidFill>
              </a:rPr>
              <a:t>('peppers256.png',flatten=1)</a:t>
            </a:r>
          </a:p>
          <a:p>
            <a:r>
              <a:rPr lang="en-US" dirty="0">
                <a:solidFill>
                  <a:srgbClr val="FF0000"/>
                </a:solidFill>
              </a:rPr>
              <a:t>f = np.fft.fft2(</a:t>
            </a:r>
            <a:r>
              <a:rPr lang="en-US" dirty="0" err="1">
                <a:solidFill>
                  <a:srgbClr val="FF0000"/>
                </a:solidFill>
              </a:rPr>
              <a:t>img</a:t>
            </a:r>
            <a:r>
              <a:rPr lang="en-US" dirty="0">
                <a:solidFill>
                  <a:srgbClr val="FF0000"/>
                </a:solidFill>
              </a:rPr>
              <a:t>)</a:t>
            </a:r>
          </a:p>
          <a:p>
            <a:r>
              <a:rPr lang="en-US" dirty="0" err="1">
                <a:solidFill>
                  <a:srgbClr val="FF0000"/>
                </a:solidFill>
              </a:rPr>
              <a:t>fshift</a:t>
            </a:r>
            <a:r>
              <a:rPr lang="en-US" dirty="0">
                <a:solidFill>
                  <a:srgbClr val="FF0000"/>
                </a:solidFill>
              </a:rPr>
              <a:t> = </a:t>
            </a:r>
            <a:r>
              <a:rPr lang="en-US" dirty="0" err="1">
                <a:solidFill>
                  <a:srgbClr val="FF0000"/>
                </a:solidFill>
              </a:rPr>
              <a:t>np.fft.fftshift</a:t>
            </a:r>
            <a:r>
              <a:rPr lang="en-US" dirty="0">
                <a:solidFill>
                  <a:srgbClr val="FF0000"/>
                </a:solidFill>
              </a:rPr>
              <a:t>(f)</a:t>
            </a:r>
          </a:p>
          <a:p>
            <a:r>
              <a:rPr lang="en-US" dirty="0" err="1">
                <a:solidFill>
                  <a:srgbClr val="FF0000"/>
                </a:solidFill>
              </a:rPr>
              <a:t>magnitude_spectrum</a:t>
            </a:r>
            <a:r>
              <a:rPr lang="en-US" dirty="0">
                <a:solidFill>
                  <a:srgbClr val="FF0000"/>
                </a:solidFill>
              </a:rPr>
              <a:t> = 20*</a:t>
            </a:r>
            <a:r>
              <a:rPr lang="en-US" dirty="0" err="1">
                <a:solidFill>
                  <a:srgbClr val="FF0000"/>
                </a:solidFill>
              </a:rPr>
              <a:t>np.log</a:t>
            </a:r>
            <a:r>
              <a:rPr lang="en-US" dirty="0">
                <a:solidFill>
                  <a:srgbClr val="FF0000"/>
                </a:solidFill>
              </a:rPr>
              <a:t>(</a:t>
            </a:r>
            <a:r>
              <a:rPr lang="en-US" dirty="0" err="1">
                <a:solidFill>
                  <a:srgbClr val="FF0000"/>
                </a:solidFill>
              </a:rPr>
              <a:t>np.abs</a:t>
            </a:r>
            <a:r>
              <a:rPr lang="en-US" dirty="0">
                <a:solidFill>
                  <a:srgbClr val="FF0000"/>
                </a:solidFill>
              </a:rPr>
              <a:t>(</a:t>
            </a:r>
            <a:r>
              <a:rPr lang="en-US" dirty="0" err="1">
                <a:solidFill>
                  <a:srgbClr val="FF0000"/>
                </a:solidFill>
              </a:rPr>
              <a:t>fshift</a:t>
            </a:r>
            <a:r>
              <a:rPr lang="en-US" dirty="0">
                <a:solidFill>
                  <a:srgbClr val="FF0000"/>
                </a:solidFill>
              </a:rPr>
              <a:t>))</a:t>
            </a:r>
          </a:p>
          <a:p>
            <a:endParaRPr lang="en-US" dirty="0"/>
          </a:p>
        </p:txBody>
      </p:sp>
    </p:spTree>
    <p:extLst>
      <p:ext uri="{BB962C8B-B14F-4D97-AF65-F5344CB8AC3E}">
        <p14:creationId xmlns:p14="http://schemas.microsoft.com/office/powerpoint/2010/main" val="40142254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2</a:t>
            </a:r>
          </a:p>
        </p:txBody>
      </p:sp>
      <p:sp>
        <p:nvSpPr>
          <p:cNvPr id="3" name="Content Placeholder 2"/>
          <p:cNvSpPr>
            <a:spLocks noGrp="1"/>
          </p:cNvSpPr>
          <p:nvPr>
            <p:ph idx="1"/>
          </p:nvPr>
        </p:nvSpPr>
        <p:spPr/>
        <p:txBody>
          <a:bodyPr/>
          <a:lstStyle/>
          <a:p>
            <a:r>
              <a:rPr lang="en-US" dirty="0"/>
              <a:t>Apply </a:t>
            </a:r>
            <a:r>
              <a:rPr lang="en-US"/>
              <a:t>the Box </a:t>
            </a:r>
            <a:r>
              <a:rPr lang="en-US" dirty="0"/>
              <a:t>or Gaussian filter to an image and compare the image with the Fourier transformed image.</a:t>
            </a:r>
          </a:p>
        </p:txBody>
      </p:sp>
    </p:spTree>
    <p:extLst>
      <p:ext uri="{BB962C8B-B14F-4D97-AF65-F5344CB8AC3E}">
        <p14:creationId xmlns:p14="http://schemas.microsoft.com/office/powerpoint/2010/main" val="11565770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Lecture</a:t>
            </a:r>
          </a:p>
        </p:txBody>
      </p:sp>
      <p:sp>
        <p:nvSpPr>
          <p:cNvPr id="3" name="Content Placeholder 2"/>
          <p:cNvSpPr>
            <a:spLocks noGrp="1"/>
          </p:cNvSpPr>
          <p:nvPr>
            <p:ph sz="half" idx="1"/>
          </p:nvPr>
        </p:nvSpPr>
        <p:spPr>
          <a:xfrm>
            <a:off x="457199" y="1600200"/>
            <a:ext cx="8835913" cy="4711758"/>
          </a:xfrm>
        </p:spPr>
        <p:txBody>
          <a:bodyPr/>
          <a:lstStyle/>
          <a:p>
            <a:r>
              <a:rPr lang="en-US" dirty="0"/>
              <a:t>Discrete Fourier Transform with Python</a:t>
            </a:r>
          </a:p>
          <a:p>
            <a:r>
              <a:rPr lang="en-US" dirty="0"/>
              <a:t>Filtering in Frequency domain</a:t>
            </a:r>
          </a:p>
          <a:p>
            <a:r>
              <a:rPr lang="en-US" dirty="0"/>
              <a:t>Inverse Fourier</a:t>
            </a:r>
          </a:p>
          <a:p>
            <a:r>
              <a:rPr lang="en-US" dirty="0"/>
              <a:t>Applications of FT</a:t>
            </a:r>
          </a:p>
        </p:txBody>
      </p:sp>
    </p:spTree>
    <p:extLst>
      <p:ext uri="{BB962C8B-B14F-4D97-AF65-F5344CB8AC3E}">
        <p14:creationId xmlns:p14="http://schemas.microsoft.com/office/powerpoint/2010/main" val="8513012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a:latin typeface="Calibri" charset="0"/>
              </a:rPr>
              <a:t>Fourier Transform</a:t>
            </a:r>
          </a:p>
        </p:txBody>
      </p:sp>
      <p:sp>
        <p:nvSpPr>
          <p:cNvPr id="56323" name="Content Placeholder 2"/>
          <p:cNvSpPr>
            <a:spLocks noGrp="1"/>
          </p:cNvSpPr>
          <p:nvPr>
            <p:ph idx="1"/>
          </p:nvPr>
        </p:nvSpPr>
        <p:spPr/>
        <p:txBody>
          <a:bodyPr/>
          <a:lstStyle/>
          <a:p>
            <a:r>
              <a:rPr lang="en-US" sz="2400">
                <a:latin typeface="Calibri" charset="0"/>
              </a:rPr>
              <a:t>Fourier transform stores the magnitude and phase at each frequency</a:t>
            </a:r>
          </a:p>
          <a:p>
            <a:pPr lvl="1"/>
            <a:r>
              <a:rPr lang="en-US" sz="2000">
                <a:latin typeface="Calibri" charset="0"/>
              </a:rPr>
              <a:t>Magnitude encodes how much signal there is at a particular frequency</a:t>
            </a:r>
          </a:p>
          <a:p>
            <a:pPr lvl="1"/>
            <a:r>
              <a:rPr lang="en-US" sz="2000">
                <a:latin typeface="Calibri" charset="0"/>
              </a:rPr>
              <a:t>Phase encodes spatial information (indirectly)</a:t>
            </a:r>
          </a:p>
          <a:p>
            <a:pPr lvl="1"/>
            <a:r>
              <a:rPr lang="en-US" sz="2000">
                <a:latin typeface="Calibri" charset="0"/>
              </a:rPr>
              <a:t>For mathematical convenience, this is often notated in terms of real and complex numbers</a:t>
            </a:r>
          </a:p>
          <a:p>
            <a:endParaRPr lang="en-US" sz="2400">
              <a:latin typeface="Calibri" charset="0"/>
            </a:endParaRPr>
          </a:p>
          <a:p>
            <a:endParaRPr lang="en-US" sz="2400">
              <a:latin typeface="Calibri" charset="0"/>
            </a:endParaRPr>
          </a:p>
          <a:p>
            <a:endParaRPr lang="en-US" sz="2400">
              <a:latin typeface="Calibri" charset="0"/>
            </a:endParaRPr>
          </a:p>
        </p:txBody>
      </p:sp>
      <p:graphicFrame>
        <p:nvGraphicFramePr>
          <p:cNvPr id="14350" name="Object 27"/>
          <p:cNvGraphicFramePr>
            <a:graphicFrameLocks noChangeAspect="1"/>
          </p:cNvGraphicFramePr>
          <p:nvPr/>
        </p:nvGraphicFramePr>
        <p:xfrm>
          <a:off x="1905000" y="3830638"/>
          <a:ext cx="2933700" cy="596900"/>
        </p:xfrm>
        <a:graphic>
          <a:graphicData uri="http://schemas.openxmlformats.org/presentationml/2006/ole">
            <mc:AlternateContent xmlns:mc="http://schemas.openxmlformats.org/markup-compatibility/2006">
              <mc:Choice xmlns:v="urn:schemas-microsoft-com:vml" Requires="v">
                <p:oleObj spid="_x0000_s17818" name="Equation" r:id="rId3" imgW="1371600" imgH="279400" progId="Equation.3">
                  <p:embed/>
                </p:oleObj>
              </mc:Choice>
              <mc:Fallback>
                <p:oleObj name="Equation" r:id="rId3" imgW="1371600" imgH="279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3830638"/>
                        <a:ext cx="2933700" cy="596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14351" name="Object 28"/>
          <p:cNvGraphicFramePr>
            <a:graphicFrameLocks noChangeAspect="1"/>
          </p:cNvGraphicFramePr>
          <p:nvPr/>
        </p:nvGraphicFramePr>
        <p:xfrm>
          <a:off x="6616700" y="3733800"/>
          <a:ext cx="2070100" cy="935038"/>
        </p:xfrm>
        <a:graphic>
          <a:graphicData uri="http://schemas.openxmlformats.org/presentationml/2006/ole">
            <mc:AlternateContent xmlns:mc="http://schemas.openxmlformats.org/markup-compatibility/2006">
              <mc:Choice xmlns:v="urn:schemas-microsoft-com:vml" Requires="v">
                <p:oleObj spid="_x0000_s17819" name="Equation" r:id="rId5" imgW="927100" imgH="419100" progId="Equation.3">
                  <p:embed/>
                </p:oleObj>
              </mc:Choice>
              <mc:Fallback>
                <p:oleObj name="Equation" r:id="rId5" imgW="927100" imgH="419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6700" y="3733800"/>
                        <a:ext cx="2070100" cy="935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14" name="TextBox 13"/>
          <p:cNvSpPr txBox="1">
            <a:spLocks noChangeArrowheads="1"/>
          </p:cNvSpPr>
          <p:nvPr/>
        </p:nvSpPr>
        <p:spPr bwMode="auto">
          <a:xfrm>
            <a:off x="533400" y="4049713"/>
            <a:ext cx="1676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t>Amplitude:</a:t>
            </a:r>
          </a:p>
        </p:txBody>
      </p:sp>
      <p:sp>
        <p:nvSpPr>
          <p:cNvPr id="16" name="TextBox 15"/>
          <p:cNvSpPr txBox="1">
            <a:spLocks noChangeArrowheads="1"/>
          </p:cNvSpPr>
          <p:nvPr/>
        </p:nvSpPr>
        <p:spPr bwMode="auto">
          <a:xfrm>
            <a:off x="5715000" y="4049713"/>
            <a:ext cx="1676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t>Phase:</a:t>
            </a:r>
          </a:p>
        </p:txBody>
      </p:sp>
    </p:spTree>
    <p:extLst>
      <p:ext uri="{BB962C8B-B14F-4D97-AF65-F5344CB8AC3E}">
        <p14:creationId xmlns:p14="http://schemas.microsoft.com/office/powerpoint/2010/main" val="35803849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632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3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atin typeface="Calibri" charset="0"/>
              </a:rPr>
              <a:t>The Convolution Theorem</a:t>
            </a:r>
          </a:p>
        </p:txBody>
      </p:sp>
      <p:sp>
        <p:nvSpPr>
          <p:cNvPr id="488451" name="Rectangle 3"/>
          <p:cNvSpPr>
            <a:spLocks noGrp="1" noChangeArrowheads="1"/>
          </p:cNvSpPr>
          <p:nvPr>
            <p:ph type="body" sz="half" idx="2"/>
          </p:nvPr>
        </p:nvSpPr>
        <p:spPr>
          <a:xfrm>
            <a:off x="533400" y="1417638"/>
            <a:ext cx="7924800" cy="5257800"/>
          </a:xfrm>
        </p:spPr>
        <p:txBody>
          <a:bodyPr/>
          <a:lstStyle/>
          <a:p>
            <a:pPr>
              <a:lnSpc>
                <a:spcPct val="90000"/>
              </a:lnSpc>
            </a:pPr>
            <a:r>
              <a:rPr lang="en-US" dirty="0">
                <a:latin typeface="Calibri" charset="0"/>
              </a:rPr>
              <a:t>The Fourier transform of the convolution of two functions is the product of their Fourier transforms</a:t>
            </a:r>
          </a:p>
          <a:p>
            <a:pPr>
              <a:lnSpc>
                <a:spcPct val="90000"/>
              </a:lnSpc>
            </a:pPr>
            <a:endParaRPr lang="en-US" dirty="0">
              <a:latin typeface="Calibri" charset="0"/>
            </a:endParaRPr>
          </a:p>
          <a:p>
            <a:pPr>
              <a:lnSpc>
                <a:spcPct val="90000"/>
              </a:lnSpc>
            </a:pPr>
            <a:endParaRPr lang="en-US" dirty="0">
              <a:latin typeface="Calibri" charset="0"/>
            </a:endParaRPr>
          </a:p>
          <a:p>
            <a:pPr>
              <a:lnSpc>
                <a:spcPct val="90000"/>
              </a:lnSpc>
            </a:pPr>
            <a:endParaRPr lang="en-US" dirty="0">
              <a:latin typeface="Calibri" charset="0"/>
            </a:endParaRPr>
          </a:p>
          <a:p>
            <a:pPr>
              <a:lnSpc>
                <a:spcPct val="90000"/>
              </a:lnSpc>
            </a:pPr>
            <a:r>
              <a:rPr lang="en-US" b="1" dirty="0">
                <a:latin typeface="Calibri" charset="0"/>
              </a:rPr>
              <a:t>Convolution</a:t>
            </a:r>
            <a:r>
              <a:rPr lang="en-US" dirty="0">
                <a:latin typeface="Calibri" charset="0"/>
              </a:rPr>
              <a:t> in spatial domain is equivalent to </a:t>
            </a:r>
            <a:r>
              <a:rPr lang="en-US" b="1" dirty="0">
                <a:latin typeface="Calibri" charset="0"/>
              </a:rPr>
              <a:t>multiplication</a:t>
            </a:r>
            <a:r>
              <a:rPr lang="en-US" dirty="0">
                <a:latin typeface="Calibri" charset="0"/>
              </a:rPr>
              <a:t> in frequency domain!</a:t>
            </a:r>
          </a:p>
          <a:p>
            <a:pPr>
              <a:lnSpc>
                <a:spcPct val="90000"/>
              </a:lnSpc>
            </a:pPr>
            <a:endParaRPr lang="en-US" dirty="0">
              <a:latin typeface="Calibri" charset="0"/>
            </a:endParaRPr>
          </a:p>
        </p:txBody>
      </p:sp>
      <p:graphicFrame>
        <p:nvGraphicFramePr>
          <p:cNvPr id="47108" name="Object 4"/>
          <p:cNvGraphicFramePr>
            <a:graphicFrameLocks noChangeAspect="1"/>
          </p:cNvGraphicFramePr>
          <p:nvPr>
            <p:extLst>
              <p:ext uri="{D42A27DB-BD31-4B8C-83A1-F6EECF244321}">
                <p14:modId xmlns:p14="http://schemas.microsoft.com/office/powerpoint/2010/main" val="3146002494"/>
              </p:ext>
            </p:extLst>
          </p:nvPr>
        </p:nvGraphicFramePr>
        <p:xfrm>
          <a:off x="2397125" y="2686244"/>
          <a:ext cx="4003675" cy="615950"/>
        </p:xfrm>
        <a:graphic>
          <a:graphicData uri="http://schemas.openxmlformats.org/presentationml/2006/ole">
            <mc:AlternateContent xmlns:mc="http://schemas.openxmlformats.org/markup-compatibility/2006">
              <mc:Choice xmlns:v="urn:schemas-microsoft-com:vml" Requires="v">
                <p:oleObj spid="_x0000_s18838" name="Equation" r:id="rId3" imgW="1231366" imgH="203112" progId="Equation.3">
                  <p:embed/>
                </p:oleObj>
              </mc:Choice>
              <mc:Fallback>
                <p:oleObj name="Equation" r:id="rId3" imgW="1231366" imgH="20311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7125" y="2686244"/>
                        <a:ext cx="4003675" cy="615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2" name="Object 1"/>
          <p:cNvGraphicFramePr>
            <a:graphicFrameLocks noChangeAspect="1"/>
          </p:cNvGraphicFramePr>
          <p:nvPr/>
        </p:nvGraphicFramePr>
        <p:xfrm>
          <a:off x="2997200" y="4267200"/>
          <a:ext cx="4470400" cy="720725"/>
        </p:xfrm>
        <a:graphic>
          <a:graphicData uri="http://schemas.openxmlformats.org/presentationml/2006/ole">
            <mc:AlternateContent xmlns:mc="http://schemas.openxmlformats.org/markup-compatibility/2006">
              <mc:Choice xmlns:v="urn:schemas-microsoft-com:vml" Requires="v">
                <p:oleObj spid="_x0000_s18839" name="Equation" r:id="rId5" imgW="1320480" imgH="228600" progId="Equation.3">
                  <p:embed/>
                </p:oleObj>
              </mc:Choice>
              <mc:Fallback>
                <p:oleObj name="Equation" r:id="rId5" imgW="132048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97200" y="4267200"/>
                        <a:ext cx="4470400" cy="720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7112244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845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8451"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atin typeface="Calibri" charset="0"/>
              </a:rPr>
              <a:t>Frequency Spectra</a:t>
            </a:r>
          </a:p>
        </p:txBody>
      </p:sp>
      <p:sp>
        <p:nvSpPr>
          <p:cNvPr id="33795" name="Rectangle 3"/>
          <p:cNvSpPr>
            <a:spLocks noGrp="1" noChangeArrowheads="1"/>
          </p:cNvSpPr>
          <p:nvPr>
            <p:ph type="body" idx="1"/>
          </p:nvPr>
        </p:nvSpPr>
        <p:spPr/>
        <p:txBody>
          <a:bodyPr/>
          <a:lstStyle/>
          <a:p>
            <a:r>
              <a:rPr lang="en-US" sz="2400" dirty="0">
                <a:latin typeface="Calibri" charset="0"/>
                <a:ea typeface="Arial Unicode MS" charset="0"/>
                <a:cs typeface="Times New Roman" charset="0"/>
              </a:rPr>
              <a:t>Consider a square wave f(x) </a:t>
            </a:r>
          </a:p>
        </p:txBody>
      </p:sp>
      <p:pic>
        <p:nvPicPr>
          <p:cNvPr id="33796" name="Picture 2" descr="File:Waveforms.svg"/>
          <p:cNvPicPr>
            <a:picLocks noChangeAspect="1" noChangeArrowheads="1"/>
          </p:cNvPicPr>
          <p:nvPr/>
        </p:nvPicPr>
        <p:blipFill>
          <a:blip r:embed="rId2">
            <a:extLst>
              <a:ext uri="{28A0092B-C50C-407E-A947-70E740481C1C}">
                <a14:useLocalDpi xmlns:a14="http://schemas.microsoft.com/office/drawing/2010/main" val="0"/>
              </a:ext>
            </a:extLst>
          </a:blip>
          <a:srcRect l="5263" t="29333" r="46317" b="53333"/>
          <a:stretch>
            <a:fillRect/>
          </a:stretch>
        </p:blipFill>
        <p:spPr bwMode="auto">
          <a:xfrm>
            <a:off x="381000" y="2362200"/>
            <a:ext cx="2286000" cy="175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6672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533400"/>
            <a:ext cx="8229600" cy="4983163"/>
          </a:xfrm>
        </p:spPr>
        <p:txBody>
          <a:bodyPr/>
          <a:lstStyle/>
          <a:p>
            <a:pPr marL="0">
              <a:buFont typeface="Arial" charset="0"/>
              <a:buNone/>
              <a:defRPr/>
            </a:pPr>
            <a:r>
              <a:rPr lang="en-US" b="1" dirty="0">
                <a:solidFill>
                  <a:schemeClr val="tx2">
                    <a:lumMod val="75000"/>
                  </a:schemeClr>
                </a:solidFill>
              </a:rPr>
              <a:t>Why do we get different, distance-dependent interpretations of hybrid images?</a:t>
            </a:r>
          </a:p>
        </p:txBody>
      </p:sp>
      <p:pic>
        <p:nvPicPr>
          <p:cNvPr id="13315" name="Picture 2" descr="C:\Users\Hoiem\Documents\Classes\Computational Photography - Fall 2010\projects\hybrid\teaser.jpg"/>
          <p:cNvPicPr>
            <a:picLocks noChangeAspect="1" noChangeArrowheads="1"/>
          </p:cNvPicPr>
          <p:nvPr/>
        </p:nvPicPr>
        <p:blipFill>
          <a:blip r:embed="rId2" cstate="print"/>
          <a:srcRect l="40038"/>
          <a:stretch>
            <a:fillRect/>
          </a:stretch>
        </p:blipFill>
        <p:spPr bwMode="auto">
          <a:xfrm>
            <a:off x="1784478" y="2944297"/>
            <a:ext cx="2005881" cy="2199648"/>
          </a:xfrm>
          <a:prstGeom prst="rect">
            <a:avLst/>
          </a:prstGeom>
          <a:noFill/>
          <a:ln w="9525">
            <a:noFill/>
            <a:miter lim="800000"/>
            <a:headEnd/>
            <a:tailEnd/>
          </a:ln>
        </p:spPr>
      </p:pic>
      <p:pic>
        <p:nvPicPr>
          <p:cNvPr id="13316" name="Picture 2" descr="C:\Users\Hoiem\Documents\Classes\Computational Photography - Fall 2010\projects\hybrid\teaser.jpg"/>
          <p:cNvPicPr>
            <a:picLocks noChangeAspect="1" noChangeArrowheads="1"/>
          </p:cNvPicPr>
          <p:nvPr/>
        </p:nvPicPr>
        <p:blipFill>
          <a:blip r:embed="rId2" cstate="print"/>
          <a:srcRect t="3383" r="74422" b="49260"/>
          <a:stretch>
            <a:fillRect/>
          </a:stretch>
        </p:blipFill>
        <p:spPr bwMode="auto">
          <a:xfrm>
            <a:off x="6553200" y="1981200"/>
            <a:ext cx="1690688" cy="2057400"/>
          </a:xfrm>
          <a:prstGeom prst="rect">
            <a:avLst/>
          </a:prstGeom>
          <a:noFill/>
          <a:ln w="9525">
            <a:noFill/>
            <a:miter lim="800000"/>
            <a:headEnd/>
            <a:tailEnd/>
          </a:ln>
        </p:spPr>
      </p:pic>
      <p:pic>
        <p:nvPicPr>
          <p:cNvPr id="13317" name="Picture 2" descr="C:\Users\Hoiem\Documents\Classes\Computational Photography - Fall 2010\projects\hybrid\teaser.jpg"/>
          <p:cNvPicPr>
            <a:picLocks noChangeAspect="1" noChangeArrowheads="1"/>
          </p:cNvPicPr>
          <p:nvPr/>
        </p:nvPicPr>
        <p:blipFill>
          <a:blip r:embed="rId2" cstate="print"/>
          <a:srcRect t="54123" r="74422" b="3593"/>
          <a:stretch>
            <a:fillRect/>
          </a:stretch>
        </p:blipFill>
        <p:spPr bwMode="auto">
          <a:xfrm>
            <a:off x="6629400" y="4800600"/>
            <a:ext cx="1524000" cy="1655763"/>
          </a:xfrm>
          <a:prstGeom prst="rect">
            <a:avLst/>
          </a:prstGeom>
          <a:noFill/>
          <a:ln w="9525">
            <a:noFill/>
            <a:miter lim="800000"/>
            <a:headEnd/>
            <a:tailEnd/>
          </a:ln>
        </p:spPr>
      </p:pic>
      <p:sp>
        <p:nvSpPr>
          <p:cNvPr id="13318" name="TextBox 12"/>
          <p:cNvSpPr txBox="1">
            <a:spLocks noChangeArrowheads="1"/>
          </p:cNvSpPr>
          <p:nvPr/>
        </p:nvSpPr>
        <p:spPr bwMode="auto">
          <a:xfrm>
            <a:off x="5181600" y="3962400"/>
            <a:ext cx="434975" cy="584200"/>
          </a:xfrm>
          <a:prstGeom prst="rect">
            <a:avLst/>
          </a:prstGeom>
          <a:noFill/>
          <a:ln w="9525">
            <a:noFill/>
            <a:miter lim="800000"/>
            <a:headEnd/>
            <a:tailEnd/>
          </a:ln>
        </p:spPr>
        <p:txBody>
          <a:bodyPr wrap="none">
            <a:spAutoFit/>
          </a:bodyPr>
          <a:lstStyle/>
          <a:p>
            <a:r>
              <a:rPr lang="en-US" sz="3200" b="1"/>
              <a:t>?</a:t>
            </a:r>
          </a:p>
        </p:txBody>
      </p:sp>
      <p:cxnSp>
        <p:nvCxnSpPr>
          <p:cNvPr id="15" name="Straight Arrow Connector 14"/>
          <p:cNvCxnSpPr/>
          <p:nvPr/>
        </p:nvCxnSpPr>
        <p:spPr>
          <a:xfrm flipV="1">
            <a:off x="4648200" y="3276600"/>
            <a:ext cx="1752600" cy="9144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724400" y="4343400"/>
            <a:ext cx="1828800" cy="838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765108"/>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5" descr="a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352675"/>
            <a:ext cx="2514600" cy="2143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4819" name="Picture 6" descr="a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2351088"/>
            <a:ext cx="2514600" cy="2135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4820" name="Text Box 7"/>
          <p:cNvSpPr txBox="1">
            <a:spLocks noChangeArrowheads="1"/>
          </p:cNvSpPr>
          <p:nvPr/>
        </p:nvSpPr>
        <p:spPr bwMode="auto">
          <a:xfrm>
            <a:off x="3048000" y="3114675"/>
            <a:ext cx="685800"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 </a:t>
            </a:r>
            <a:endParaRPr lang="en-US">
              <a:solidFill>
                <a:srgbClr val="FF3300"/>
              </a:solidFill>
              <a:latin typeface="Comic Sans MS" charset="0"/>
              <a:cs typeface="Times New Roman" charset="0"/>
            </a:endParaRPr>
          </a:p>
        </p:txBody>
      </p:sp>
      <p:sp>
        <p:nvSpPr>
          <p:cNvPr id="34821" name="Text Box 8"/>
          <p:cNvSpPr txBox="1">
            <a:spLocks noChangeArrowheads="1"/>
          </p:cNvSpPr>
          <p:nvPr/>
        </p:nvSpPr>
        <p:spPr bwMode="auto">
          <a:xfrm>
            <a:off x="5943600" y="3190875"/>
            <a:ext cx="685800"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a:t>
            </a:r>
            <a:endParaRPr lang="en-US">
              <a:solidFill>
                <a:srgbClr val="FF3300"/>
              </a:solidFill>
              <a:latin typeface="Comic Sans MS" charset="0"/>
              <a:cs typeface="Times New Roman" charset="0"/>
            </a:endParaRPr>
          </a:p>
        </p:txBody>
      </p:sp>
      <p:pic>
        <p:nvPicPr>
          <p:cNvPr id="34822" name="Picture 9" descr="a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4684713"/>
            <a:ext cx="2438400" cy="2097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4823" name="Text Box 10"/>
          <p:cNvSpPr txBox="1">
            <a:spLocks noChangeArrowheads="1"/>
          </p:cNvSpPr>
          <p:nvPr/>
        </p:nvSpPr>
        <p:spPr bwMode="auto">
          <a:xfrm>
            <a:off x="3048000" y="5424488"/>
            <a:ext cx="685800" cy="519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 </a:t>
            </a:r>
            <a:endParaRPr lang="en-US">
              <a:solidFill>
                <a:srgbClr val="FF3300"/>
              </a:solidFill>
              <a:latin typeface="Comic Sans MS" charset="0"/>
              <a:cs typeface="Times New Roman" charset="0"/>
            </a:endParaRPr>
          </a:p>
        </p:txBody>
      </p:sp>
      <p:sp>
        <p:nvSpPr>
          <p:cNvPr id="34824" name="Rectangle 13"/>
          <p:cNvSpPr>
            <a:spLocks noGrp="1" noChangeArrowheads="1"/>
          </p:cNvSpPr>
          <p:nvPr>
            <p:ph type="title"/>
          </p:nvPr>
        </p:nvSpPr>
        <p:spPr/>
        <p:txBody>
          <a:bodyPr/>
          <a:lstStyle/>
          <a:p>
            <a:r>
              <a:rPr lang="en-US">
                <a:latin typeface="Calibri" charset="0"/>
              </a:rPr>
              <a:t>Frequency Spectra</a:t>
            </a:r>
          </a:p>
        </p:txBody>
      </p:sp>
      <p:pic>
        <p:nvPicPr>
          <p:cNvPr id="34825" name="Picture 2" descr="File:Waveforms.svg"/>
          <p:cNvPicPr>
            <a:picLocks noChangeAspect="1" noChangeArrowheads="1"/>
          </p:cNvPicPr>
          <p:nvPr/>
        </p:nvPicPr>
        <p:blipFill>
          <a:blip r:embed="rId5">
            <a:extLst>
              <a:ext uri="{28A0092B-C50C-407E-A947-70E740481C1C}">
                <a14:useLocalDpi xmlns:a14="http://schemas.microsoft.com/office/drawing/2010/main" val="0"/>
              </a:ext>
            </a:extLst>
          </a:blip>
          <a:srcRect l="5263" t="29333" r="46317" b="53333"/>
          <a:stretch>
            <a:fillRect/>
          </a:stretch>
        </p:blipFill>
        <p:spPr bwMode="auto">
          <a:xfrm>
            <a:off x="381000" y="2362200"/>
            <a:ext cx="2286000" cy="175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41727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5"/>
          <p:cNvSpPr txBox="1">
            <a:spLocks noChangeArrowheads="1"/>
          </p:cNvSpPr>
          <p:nvPr/>
        </p:nvSpPr>
        <p:spPr bwMode="auto">
          <a:xfrm>
            <a:off x="3048000" y="3114675"/>
            <a:ext cx="685800"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 </a:t>
            </a:r>
            <a:endParaRPr lang="en-US">
              <a:solidFill>
                <a:srgbClr val="FF3300"/>
              </a:solidFill>
              <a:latin typeface="Comic Sans MS" charset="0"/>
              <a:cs typeface="Times New Roman" charset="0"/>
            </a:endParaRPr>
          </a:p>
        </p:txBody>
      </p:sp>
      <p:sp>
        <p:nvSpPr>
          <p:cNvPr id="35843" name="Text Box 6"/>
          <p:cNvSpPr txBox="1">
            <a:spLocks noChangeArrowheads="1"/>
          </p:cNvSpPr>
          <p:nvPr/>
        </p:nvSpPr>
        <p:spPr bwMode="auto">
          <a:xfrm>
            <a:off x="5943600" y="3190875"/>
            <a:ext cx="685800"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a:t>
            </a:r>
            <a:endParaRPr lang="en-US">
              <a:solidFill>
                <a:srgbClr val="FF3300"/>
              </a:solidFill>
              <a:latin typeface="Comic Sans MS" charset="0"/>
              <a:cs typeface="Times New Roman" charset="0"/>
            </a:endParaRPr>
          </a:p>
        </p:txBody>
      </p:sp>
      <p:sp>
        <p:nvSpPr>
          <p:cNvPr id="35844" name="Text Box 7"/>
          <p:cNvSpPr txBox="1">
            <a:spLocks noChangeArrowheads="1"/>
          </p:cNvSpPr>
          <p:nvPr/>
        </p:nvSpPr>
        <p:spPr bwMode="auto">
          <a:xfrm>
            <a:off x="3048000" y="5424488"/>
            <a:ext cx="685800" cy="519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 </a:t>
            </a:r>
            <a:endParaRPr lang="en-US">
              <a:solidFill>
                <a:srgbClr val="FF3300"/>
              </a:solidFill>
              <a:latin typeface="Comic Sans MS" charset="0"/>
              <a:cs typeface="Times New Roman" charset="0"/>
            </a:endParaRPr>
          </a:p>
        </p:txBody>
      </p:sp>
      <p:pic>
        <p:nvPicPr>
          <p:cNvPr id="35845" name="Picture 8" descr="a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398713"/>
            <a:ext cx="2438400" cy="2097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5846" name="Picture 9" descr="a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4681538"/>
            <a:ext cx="2514600" cy="1947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5847" name="Picture 10" descr="a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2476500"/>
            <a:ext cx="2438400" cy="1943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5848" name="Rectangle 13"/>
          <p:cNvSpPr>
            <a:spLocks noGrp="1" noChangeArrowheads="1"/>
          </p:cNvSpPr>
          <p:nvPr>
            <p:ph type="title"/>
          </p:nvPr>
        </p:nvSpPr>
        <p:spPr/>
        <p:txBody>
          <a:bodyPr/>
          <a:lstStyle/>
          <a:p>
            <a:r>
              <a:rPr lang="en-US">
                <a:latin typeface="Calibri" charset="0"/>
              </a:rPr>
              <a:t>Frequency Spectra</a:t>
            </a:r>
          </a:p>
        </p:txBody>
      </p:sp>
      <p:pic>
        <p:nvPicPr>
          <p:cNvPr id="35849" name="Picture 2" descr="File:Waveforms.svg"/>
          <p:cNvPicPr>
            <a:picLocks noChangeAspect="1" noChangeArrowheads="1"/>
          </p:cNvPicPr>
          <p:nvPr/>
        </p:nvPicPr>
        <p:blipFill>
          <a:blip r:embed="rId5">
            <a:extLst>
              <a:ext uri="{28A0092B-C50C-407E-A947-70E740481C1C}">
                <a14:useLocalDpi xmlns:a14="http://schemas.microsoft.com/office/drawing/2010/main" val="0"/>
              </a:ext>
            </a:extLst>
          </a:blip>
          <a:srcRect l="5263" t="29333" r="46317" b="53333"/>
          <a:stretch>
            <a:fillRect/>
          </a:stretch>
        </p:blipFill>
        <p:spPr bwMode="auto">
          <a:xfrm>
            <a:off x="381000" y="2362200"/>
            <a:ext cx="2286000" cy="175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49259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5"/>
          <p:cNvSpPr txBox="1">
            <a:spLocks noChangeArrowheads="1"/>
          </p:cNvSpPr>
          <p:nvPr/>
        </p:nvSpPr>
        <p:spPr bwMode="auto">
          <a:xfrm>
            <a:off x="3048000" y="3114675"/>
            <a:ext cx="685800"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 </a:t>
            </a:r>
            <a:endParaRPr lang="en-US">
              <a:solidFill>
                <a:srgbClr val="FF3300"/>
              </a:solidFill>
              <a:latin typeface="Comic Sans MS" charset="0"/>
              <a:cs typeface="Times New Roman" charset="0"/>
            </a:endParaRPr>
          </a:p>
        </p:txBody>
      </p:sp>
      <p:sp>
        <p:nvSpPr>
          <p:cNvPr id="36867" name="Text Box 6"/>
          <p:cNvSpPr txBox="1">
            <a:spLocks noChangeArrowheads="1"/>
          </p:cNvSpPr>
          <p:nvPr/>
        </p:nvSpPr>
        <p:spPr bwMode="auto">
          <a:xfrm>
            <a:off x="5943600" y="3190875"/>
            <a:ext cx="685800"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a:t>
            </a:r>
            <a:endParaRPr lang="en-US">
              <a:solidFill>
                <a:srgbClr val="FF3300"/>
              </a:solidFill>
              <a:latin typeface="Comic Sans MS" charset="0"/>
              <a:cs typeface="Times New Roman" charset="0"/>
            </a:endParaRPr>
          </a:p>
        </p:txBody>
      </p:sp>
      <p:sp>
        <p:nvSpPr>
          <p:cNvPr id="36868" name="Text Box 7"/>
          <p:cNvSpPr txBox="1">
            <a:spLocks noChangeArrowheads="1"/>
          </p:cNvSpPr>
          <p:nvPr/>
        </p:nvSpPr>
        <p:spPr bwMode="auto">
          <a:xfrm>
            <a:off x="3048000" y="5424488"/>
            <a:ext cx="685800" cy="519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 </a:t>
            </a:r>
            <a:endParaRPr lang="en-US">
              <a:solidFill>
                <a:srgbClr val="FF3300"/>
              </a:solidFill>
              <a:latin typeface="Comic Sans MS" charset="0"/>
              <a:cs typeface="Times New Roman" charset="0"/>
            </a:endParaRPr>
          </a:p>
        </p:txBody>
      </p:sp>
      <p:pic>
        <p:nvPicPr>
          <p:cNvPr id="36869" name="Picture 8" descr="a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514600"/>
            <a:ext cx="2514600" cy="1947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6870" name="Picture 9" descr="a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4665663"/>
            <a:ext cx="2514600" cy="1963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6871" name="Picture 10" descr="a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2514600"/>
            <a:ext cx="2514600" cy="197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6872" name="Rectangle 13"/>
          <p:cNvSpPr>
            <a:spLocks noGrp="1" noChangeArrowheads="1"/>
          </p:cNvSpPr>
          <p:nvPr>
            <p:ph type="title"/>
          </p:nvPr>
        </p:nvSpPr>
        <p:spPr/>
        <p:txBody>
          <a:bodyPr/>
          <a:lstStyle/>
          <a:p>
            <a:r>
              <a:rPr lang="en-US">
                <a:latin typeface="Calibri" charset="0"/>
              </a:rPr>
              <a:t>Frequency Spectra</a:t>
            </a:r>
          </a:p>
        </p:txBody>
      </p:sp>
      <p:pic>
        <p:nvPicPr>
          <p:cNvPr id="36873" name="Picture 2" descr="File:Waveforms.svg"/>
          <p:cNvPicPr>
            <a:picLocks noChangeAspect="1" noChangeArrowheads="1"/>
          </p:cNvPicPr>
          <p:nvPr/>
        </p:nvPicPr>
        <p:blipFill>
          <a:blip r:embed="rId5">
            <a:extLst>
              <a:ext uri="{28A0092B-C50C-407E-A947-70E740481C1C}">
                <a14:useLocalDpi xmlns:a14="http://schemas.microsoft.com/office/drawing/2010/main" val="0"/>
              </a:ext>
            </a:extLst>
          </a:blip>
          <a:srcRect l="5263" t="29333" r="46317" b="53333"/>
          <a:stretch>
            <a:fillRect/>
          </a:stretch>
        </p:blipFill>
        <p:spPr bwMode="auto">
          <a:xfrm>
            <a:off x="381000" y="2362200"/>
            <a:ext cx="2286000" cy="175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31589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5"/>
          <p:cNvSpPr txBox="1">
            <a:spLocks noChangeArrowheads="1"/>
          </p:cNvSpPr>
          <p:nvPr/>
        </p:nvSpPr>
        <p:spPr bwMode="auto">
          <a:xfrm>
            <a:off x="3048000" y="3114675"/>
            <a:ext cx="685800"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 </a:t>
            </a:r>
            <a:endParaRPr lang="en-US">
              <a:solidFill>
                <a:srgbClr val="FF3300"/>
              </a:solidFill>
              <a:latin typeface="Comic Sans MS" charset="0"/>
              <a:cs typeface="Times New Roman" charset="0"/>
            </a:endParaRPr>
          </a:p>
        </p:txBody>
      </p:sp>
      <p:sp>
        <p:nvSpPr>
          <p:cNvPr id="37891" name="Text Box 6"/>
          <p:cNvSpPr txBox="1">
            <a:spLocks noChangeArrowheads="1"/>
          </p:cNvSpPr>
          <p:nvPr/>
        </p:nvSpPr>
        <p:spPr bwMode="auto">
          <a:xfrm>
            <a:off x="5943600" y="3190875"/>
            <a:ext cx="685800"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a:t>
            </a:r>
            <a:endParaRPr lang="en-US">
              <a:solidFill>
                <a:srgbClr val="FF3300"/>
              </a:solidFill>
              <a:latin typeface="Comic Sans MS" charset="0"/>
              <a:cs typeface="Times New Roman" charset="0"/>
            </a:endParaRPr>
          </a:p>
        </p:txBody>
      </p:sp>
      <p:sp>
        <p:nvSpPr>
          <p:cNvPr id="37892" name="Text Box 7"/>
          <p:cNvSpPr txBox="1">
            <a:spLocks noChangeArrowheads="1"/>
          </p:cNvSpPr>
          <p:nvPr/>
        </p:nvSpPr>
        <p:spPr bwMode="auto">
          <a:xfrm>
            <a:off x="3048000" y="5424488"/>
            <a:ext cx="685800" cy="519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 </a:t>
            </a:r>
            <a:endParaRPr lang="en-US">
              <a:solidFill>
                <a:srgbClr val="FF3300"/>
              </a:solidFill>
              <a:latin typeface="Comic Sans MS" charset="0"/>
              <a:cs typeface="Times New Roman" charset="0"/>
            </a:endParaRPr>
          </a:p>
        </p:txBody>
      </p:sp>
      <p:pic>
        <p:nvPicPr>
          <p:cNvPr id="37893" name="Picture 8" descr="a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463800"/>
            <a:ext cx="2571750" cy="203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7894" name="Picture 9" descr="a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2438400"/>
            <a:ext cx="2600325" cy="2060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7895" name="Picture 10" descr="kk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7100" y="4668838"/>
            <a:ext cx="2552700" cy="200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896" name="Rectangle 14"/>
          <p:cNvSpPr>
            <a:spLocks noGrp="1" noChangeArrowheads="1"/>
          </p:cNvSpPr>
          <p:nvPr>
            <p:ph type="title"/>
          </p:nvPr>
        </p:nvSpPr>
        <p:spPr/>
        <p:txBody>
          <a:bodyPr/>
          <a:lstStyle/>
          <a:p>
            <a:r>
              <a:rPr lang="en-US">
                <a:latin typeface="Calibri" charset="0"/>
              </a:rPr>
              <a:t>Frequency Spectra</a:t>
            </a:r>
          </a:p>
        </p:txBody>
      </p:sp>
      <p:pic>
        <p:nvPicPr>
          <p:cNvPr id="37897" name="Picture 2" descr="File:Waveforms.svg"/>
          <p:cNvPicPr>
            <a:picLocks noChangeAspect="1" noChangeArrowheads="1"/>
          </p:cNvPicPr>
          <p:nvPr/>
        </p:nvPicPr>
        <p:blipFill>
          <a:blip r:embed="rId5">
            <a:extLst>
              <a:ext uri="{28A0092B-C50C-407E-A947-70E740481C1C}">
                <a14:useLocalDpi xmlns:a14="http://schemas.microsoft.com/office/drawing/2010/main" val="0"/>
              </a:ext>
            </a:extLst>
          </a:blip>
          <a:srcRect l="5263" t="29333" r="46317" b="53333"/>
          <a:stretch>
            <a:fillRect/>
          </a:stretch>
        </p:blipFill>
        <p:spPr bwMode="auto">
          <a:xfrm>
            <a:off x="381000" y="2362200"/>
            <a:ext cx="2286000" cy="175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79859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5"/>
          <p:cNvSpPr txBox="1">
            <a:spLocks noChangeArrowheads="1"/>
          </p:cNvSpPr>
          <p:nvPr/>
        </p:nvSpPr>
        <p:spPr bwMode="auto">
          <a:xfrm>
            <a:off x="3048000" y="3114675"/>
            <a:ext cx="685800"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 </a:t>
            </a:r>
            <a:endParaRPr lang="en-US">
              <a:solidFill>
                <a:srgbClr val="FF3300"/>
              </a:solidFill>
              <a:latin typeface="Comic Sans MS" charset="0"/>
              <a:cs typeface="Times New Roman" charset="0"/>
            </a:endParaRPr>
          </a:p>
        </p:txBody>
      </p:sp>
      <p:sp>
        <p:nvSpPr>
          <p:cNvPr id="38915" name="Text Box 6"/>
          <p:cNvSpPr txBox="1">
            <a:spLocks noChangeArrowheads="1"/>
          </p:cNvSpPr>
          <p:nvPr/>
        </p:nvSpPr>
        <p:spPr bwMode="auto">
          <a:xfrm>
            <a:off x="5943600" y="3190875"/>
            <a:ext cx="685800"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a:t>
            </a:r>
            <a:endParaRPr lang="en-US">
              <a:solidFill>
                <a:srgbClr val="FF3300"/>
              </a:solidFill>
              <a:latin typeface="Comic Sans MS" charset="0"/>
              <a:cs typeface="Times New Roman" charset="0"/>
            </a:endParaRPr>
          </a:p>
        </p:txBody>
      </p:sp>
      <p:sp>
        <p:nvSpPr>
          <p:cNvPr id="38916" name="Text Box 7"/>
          <p:cNvSpPr txBox="1">
            <a:spLocks noChangeArrowheads="1"/>
          </p:cNvSpPr>
          <p:nvPr/>
        </p:nvSpPr>
        <p:spPr bwMode="auto">
          <a:xfrm>
            <a:off x="3086100" y="5360988"/>
            <a:ext cx="685800" cy="519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 </a:t>
            </a:r>
            <a:endParaRPr lang="en-US">
              <a:solidFill>
                <a:srgbClr val="FF3300"/>
              </a:solidFill>
              <a:latin typeface="Comic Sans MS" charset="0"/>
              <a:cs typeface="Times New Roman" charset="0"/>
            </a:endParaRPr>
          </a:p>
        </p:txBody>
      </p:sp>
      <p:pic>
        <p:nvPicPr>
          <p:cNvPr id="38917" name="Picture 8" descr="a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2446338"/>
            <a:ext cx="2590800" cy="203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8918" name="Picture 9" descr="a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7100" y="4668838"/>
            <a:ext cx="2514600" cy="1973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8919" name="Picture 10" descr="kk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2446338"/>
            <a:ext cx="2601913" cy="2039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8920" name="Rectangle 12"/>
          <p:cNvSpPr>
            <a:spLocks noGrp="1" noChangeArrowheads="1"/>
          </p:cNvSpPr>
          <p:nvPr>
            <p:ph type="body" idx="1"/>
          </p:nvPr>
        </p:nvSpPr>
        <p:spPr/>
        <p:txBody>
          <a:bodyPr/>
          <a:lstStyle/>
          <a:p>
            <a:pPr>
              <a:buFont typeface="Arial" charset="0"/>
              <a:buNone/>
            </a:pPr>
            <a:endParaRPr lang="ru-RU">
              <a:latin typeface="Calibri" charset="0"/>
            </a:endParaRPr>
          </a:p>
        </p:txBody>
      </p:sp>
      <p:sp>
        <p:nvSpPr>
          <p:cNvPr id="38921" name="Rectangle 14"/>
          <p:cNvSpPr>
            <a:spLocks noGrp="1" noChangeArrowheads="1"/>
          </p:cNvSpPr>
          <p:nvPr>
            <p:ph type="title"/>
          </p:nvPr>
        </p:nvSpPr>
        <p:spPr/>
        <p:txBody>
          <a:bodyPr/>
          <a:lstStyle/>
          <a:p>
            <a:r>
              <a:rPr lang="en-US">
                <a:latin typeface="Calibri" charset="0"/>
              </a:rPr>
              <a:t>Frequency Spectra</a:t>
            </a:r>
          </a:p>
        </p:txBody>
      </p:sp>
      <p:pic>
        <p:nvPicPr>
          <p:cNvPr id="38922" name="Picture 2" descr="File:Waveforms.svg"/>
          <p:cNvPicPr>
            <a:picLocks noChangeAspect="1" noChangeArrowheads="1"/>
          </p:cNvPicPr>
          <p:nvPr/>
        </p:nvPicPr>
        <p:blipFill>
          <a:blip r:embed="rId5">
            <a:extLst>
              <a:ext uri="{28A0092B-C50C-407E-A947-70E740481C1C}">
                <a14:useLocalDpi xmlns:a14="http://schemas.microsoft.com/office/drawing/2010/main" val="0"/>
              </a:ext>
            </a:extLst>
          </a:blip>
          <a:srcRect l="5263" t="29333" r="46317" b="53333"/>
          <a:stretch>
            <a:fillRect/>
          </a:stretch>
        </p:blipFill>
        <p:spPr bwMode="auto">
          <a:xfrm>
            <a:off x="381000" y="2362200"/>
            <a:ext cx="2286000" cy="175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79740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5"/>
          <p:cNvSpPr txBox="1">
            <a:spLocks noChangeArrowheads="1"/>
          </p:cNvSpPr>
          <p:nvPr/>
        </p:nvSpPr>
        <p:spPr bwMode="auto">
          <a:xfrm>
            <a:off x="3048000" y="3114675"/>
            <a:ext cx="685800"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 </a:t>
            </a:r>
            <a:endParaRPr lang="en-US">
              <a:solidFill>
                <a:srgbClr val="FF3300"/>
              </a:solidFill>
              <a:latin typeface="Comic Sans MS" charset="0"/>
              <a:cs typeface="Times New Roman" charset="0"/>
            </a:endParaRPr>
          </a:p>
        </p:txBody>
      </p:sp>
      <p:pic>
        <p:nvPicPr>
          <p:cNvPr id="39939" name="Picture 6" descr="a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6450" y="4064000"/>
            <a:ext cx="2990850" cy="2000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39940" name="Object 8"/>
          <p:cNvGraphicFramePr>
            <a:graphicFrameLocks noChangeAspect="1"/>
          </p:cNvGraphicFramePr>
          <p:nvPr/>
        </p:nvGraphicFramePr>
        <p:xfrm>
          <a:off x="3552825" y="2870200"/>
          <a:ext cx="2352675" cy="989013"/>
        </p:xfrm>
        <a:graphic>
          <a:graphicData uri="http://schemas.openxmlformats.org/presentationml/2006/ole">
            <mc:AlternateContent xmlns:mc="http://schemas.openxmlformats.org/markup-compatibility/2006">
              <mc:Choice xmlns:v="urn:schemas-microsoft-com:vml" Requires="v">
                <p:oleObj spid="_x0000_s19460" name="Equation" r:id="rId4" imgW="1028254" imgH="431613" progId="Equation.3">
                  <p:embed/>
                </p:oleObj>
              </mc:Choice>
              <mc:Fallback>
                <p:oleObj name="Equation" r:id="rId4" imgW="1028254" imgH="431613" progId="Equation.3">
                  <p:embed/>
                  <p:pic>
                    <p:nvPicPr>
                      <p:cNvPr id="3994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825" y="2870200"/>
                        <a:ext cx="2352675" cy="989013"/>
                      </a:xfrm>
                      <a:prstGeom prst="rect">
                        <a:avLst/>
                      </a:prstGeom>
                      <a:noFill/>
                      <a:ln w="9525">
                        <a:solidFill>
                          <a:srgbClr val="FF0000"/>
                        </a:solidFill>
                        <a:miter lim="800000"/>
                        <a:headEnd/>
                        <a:tailEnd/>
                      </a:ln>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39941" name="Rectangle 10"/>
          <p:cNvSpPr>
            <a:spLocks noGrp="1" noChangeArrowheads="1"/>
          </p:cNvSpPr>
          <p:nvPr>
            <p:ph type="title"/>
          </p:nvPr>
        </p:nvSpPr>
        <p:spPr/>
        <p:txBody>
          <a:bodyPr/>
          <a:lstStyle/>
          <a:p>
            <a:r>
              <a:rPr lang="en-US">
                <a:latin typeface="Calibri" charset="0"/>
              </a:rPr>
              <a:t>Frequency Spectra</a:t>
            </a:r>
          </a:p>
        </p:txBody>
      </p:sp>
      <p:sp>
        <p:nvSpPr>
          <p:cNvPr id="39942" name="Rectangle 11"/>
          <p:cNvSpPr>
            <a:spLocks noGrp="1" noChangeArrowheads="1"/>
          </p:cNvSpPr>
          <p:nvPr>
            <p:ph type="body" idx="1"/>
          </p:nvPr>
        </p:nvSpPr>
        <p:spPr/>
        <p:txBody>
          <a:bodyPr/>
          <a:lstStyle/>
          <a:p>
            <a:endParaRPr lang="ru-RU">
              <a:latin typeface="Calibri" charset="0"/>
            </a:endParaRPr>
          </a:p>
        </p:txBody>
      </p:sp>
      <p:pic>
        <p:nvPicPr>
          <p:cNvPr id="39943" name="Picture 2" descr="File:Waveforms.svg"/>
          <p:cNvPicPr>
            <a:picLocks noChangeAspect="1" noChangeArrowheads="1"/>
          </p:cNvPicPr>
          <p:nvPr/>
        </p:nvPicPr>
        <p:blipFill>
          <a:blip r:embed="rId6">
            <a:extLst>
              <a:ext uri="{28A0092B-C50C-407E-A947-70E740481C1C}">
                <a14:useLocalDpi xmlns:a14="http://schemas.microsoft.com/office/drawing/2010/main" val="0"/>
              </a:ext>
            </a:extLst>
          </a:blip>
          <a:srcRect l="5263" t="29333" r="46317" b="53333"/>
          <a:stretch>
            <a:fillRect/>
          </a:stretch>
        </p:blipFill>
        <p:spPr bwMode="auto">
          <a:xfrm>
            <a:off x="381000" y="2514600"/>
            <a:ext cx="2286000" cy="175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40116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Fourier Transform</a:t>
            </a:r>
          </a:p>
        </p:txBody>
      </p:sp>
      <p:sp>
        <p:nvSpPr>
          <p:cNvPr id="3" name="Content Placeholder 2"/>
          <p:cNvSpPr>
            <a:spLocks noGrp="1"/>
          </p:cNvSpPr>
          <p:nvPr>
            <p:ph idx="1"/>
          </p:nvPr>
        </p:nvSpPr>
        <p:spPr/>
        <p:txBody>
          <a:bodyPr/>
          <a:lstStyle/>
          <a:p>
            <a:r>
              <a:rPr lang="en-US" sz="2400" dirty="0"/>
              <a:t>Fourier Transform</a:t>
            </a:r>
          </a:p>
          <a:p>
            <a:endParaRPr lang="en-US" dirty="0"/>
          </a:p>
          <a:p>
            <a:endParaRPr lang="en-US" dirty="0"/>
          </a:p>
          <a:p>
            <a:endParaRPr lang="en-US" dirty="0"/>
          </a:p>
          <a:p>
            <a:endParaRPr lang="en-US" dirty="0"/>
          </a:p>
          <a:p>
            <a:pPr marL="0" indent="0">
              <a:buNone/>
            </a:pPr>
            <a:r>
              <a:rPr lang="en-US" dirty="0"/>
              <a:t> </a:t>
            </a:r>
          </a:p>
        </p:txBody>
      </p:sp>
      <p:pic>
        <p:nvPicPr>
          <p:cNvPr id="4" name="Picture 3" descr="Screen Shot 2015-02-04 at 9.57.5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034" y="2518431"/>
            <a:ext cx="4310837" cy="1137886"/>
          </a:xfrm>
          <a:prstGeom prst="rect">
            <a:avLst/>
          </a:prstGeom>
        </p:spPr>
      </p:pic>
      <p:pic>
        <p:nvPicPr>
          <p:cNvPr id="6" name="Picture 5" descr="Screen Shot 2015-02-04 at 9.59.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7679" y="2518431"/>
            <a:ext cx="3769121" cy="862344"/>
          </a:xfrm>
          <a:prstGeom prst="rect">
            <a:avLst/>
          </a:prstGeom>
        </p:spPr>
      </p:pic>
      <p:sp>
        <p:nvSpPr>
          <p:cNvPr id="7" name="TextBox 6"/>
          <p:cNvSpPr txBox="1"/>
          <p:nvPr/>
        </p:nvSpPr>
        <p:spPr>
          <a:xfrm>
            <a:off x="5014871" y="1561616"/>
            <a:ext cx="3181539" cy="830997"/>
          </a:xfrm>
          <a:prstGeom prst="rect">
            <a:avLst/>
          </a:prstGeom>
          <a:noFill/>
        </p:spPr>
        <p:txBody>
          <a:bodyPr wrap="square" rtlCol="0">
            <a:spAutoFit/>
          </a:bodyPr>
          <a:lstStyle/>
          <a:p>
            <a:r>
              <a:rPr lang="en-US" sz="2400" dirty="0"/>
              <a:t>Inverse Fourier transform</a:t>
            </a:r>
          </a:p>
        </p:txBody>
      </p:sp>
      <p:sp>
        <p:nvSpPr>
          <p:cNvPr id="8" name="TextBox 7"/>
          <p:cNvSpPr txBox="1"/>
          <p:nvPr/>
        </p:nvSpPr>
        <p:spPr>
          <a:xfrm>
            <a:off x="704034" y="3637073"/>
            <a:ext cx="3663537" cy="461665"/>
          </a:xfrm>
          <a:prstGeom prst="rect">
            <a:avLst/>
          </a:prstGeom>
          <a:noFill/>
        </p:spPr>
        <p:txBody>
          <a:bodyPr wrap="square" rtlCol="0">
            <a:spAutoFit/>
          </a:bodyPr>
          <a:lstStyle/>
          <a:p>
            <a:pPr algn="ctr"/>
            <a:r>
              <a:rPr lang="en-US" sz="2400" dirty="0"/>
              <a:t>Time f(t) </a:t>
            </a:r>
          </a:p>
        </p:txBody>
      </p:sp>
      <p:sp>
        <p:nvSpPr>
          <p:cNvPr id="9" name="TextBox 8"/>
          <p:cNvSpPr txBox="1"/>
          <p:nvPr/>
        </p:nvSpPr>
        <p:spPr>
          <a:xfrm>
            <a:off x="4725275" y="3616279"/>
            <a:ext cx="3663537" cy="461665"/>
          </a:xfrm>
          <a:prstGeom prst="rect">
            <a:avLst/>
          </a:prstGeom>
          <a:noFill/>
        </p:spPr>
        <p:txBody>
          <a:bodyPr wrap="square" rtlCol="0">
            <a:spAutoFit/>
          </a:bodyPr>
          <a:lstStyle/>
          <a:p>
            <a:pPr algn="ctr"/>
            <a:r>
              <a:rPr lang="en-US" sz="2400" dirty="0"/>
              <a:t>Frequency f(w)</a:t>
            </a:r>
          </a:p>
        </p:txBody>
      </p:sp>
      <p:sp>
        <p:nvSpPr>
          <p:cNvPr id="17" name="Left-Right Arrow 16"/>
          <p:cNvSpPr/>
          <p:nvPr/>
        </p:nvSpPr>
        <p:spPr>
          <a:xfrm>
            <a:off x="4117444" y="3714047"/>
            <a:ext cx="877195" cy="26767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885058" y="4656992"/>
            <a:ext cx="7801742" cy="1815882"/>
          </a:xfrm>
          <a:prstGeom prst="rect">
            <a:avLst/>
          </a:prstGeom>
          <a:noFill/>
        </p:spPr>
        <p:txBody>
          <a:bodyPr wrap="square" rtlCol="0">
            <a:spAutoFit/>
          </a:bodyPr>
          <a:lstStyle/>
          <a:p>
            <a:r>
              <a:rPr lang="en-US" sz="2800" dirty="0"/>
              <a:t>What is transformation? It is a mapping between two domains </a:t>
            </a:r>
          </a:p>
          <a:p>
            <a:endParaRPr lang="en-US" sz="2800" dirty="0"/>
          </a:p>
          <a:p>
            <a:endParaRPr lang="en-US" sz="2800" dirty="0"/>
          </a:p>
        </p:txBody>
      </p:sp>
    </p:spTree>
    <p:extLst>
      <p:ext uri="{BB962C8B-B14F-4D97-AF65-F5344CB8AC3E}">
        <p14:creationId xmlns:p14="http://schemas.microsoft.com/office/powerpoint/2010/main" val="2343037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Fourier Transform</a:t>
            </a:r>
          </a:p>
        </p:txBody>
      </p:sp>
      <p:pic>
        <p:nvPicPr>
          <p:cNvPr id="10" name="Picture 9" descr="Screen Shot 2015-02-05 at 9.01.3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8258"/>
            <a:ext cx="9144000" cy="5617474"/>
          </a:xfrm>
          <a:prstGeom prst="rect">
            <a:avLst/>
          </a:prstGeom>
        </p:spPr>
      </p:pic>
      <p:sp>
        <p:nvSpPr>
          <p:cNvPr id="11" name="TextBox 10"/>
          <p:cNvSpPr txBox="1"/>
          <p:nvPr/>
        </p:nvSpPr>
        <p:spPr>
          <a:xfrm>
            <a:off x="6003005" y="4491571"/>
            <a:ext cx="2683795" cy="369332"/>
          </a:xfrm>
          <a:prstGeom prst="rect">
            <a:avLst/>
          </a:prstGeom>
          <a:noFill/>
        </p:spPr>
        <p:txBody>
          <a:bodyPr wrap="square" rtlCol="0">
            <a:spAutoFit/>
          </a:bodyPr>
          <a:lstStyle/>
          <a:p>
            <a:r>
              <a:rPr lang="en-US" dirty="0"/>
              <a:t>Real part</a:t>
            </a:r>
          </a:p>
        </p:txBody>
      </p:sp>
      <p:sp>
        <p:nvSpPr>
          <p:cNvPr id="14" name="TextBox 13"/>
          <p:cNvSpPr txBox="1"/>
          <p:nvPr/>
        </p:nvSpPr>
        <p:spPr>
          <a:xfrm>
            <a:off x="6003005" y="5740866"/>
            <a:ext cx="2683795" cy="369332"/>
          </a:xfrm>
          <a:prstGeom prst="rect">
            <a:avLst/>
          </a:prstGeom>
          <a:noFill/>
        </p:spPr>
        <p:txBody>
          <a:bodyPr wrap="square" rtlCol="0">
            <a:spAutoFit/>
          </a:bodyPr>
          <a:lstStyle/>
          <a:p>
            <a:r>
              <a:rPr lang="en-US" dirty="0"/>
              <a:t>Imaginary part</a:t>
            </a:r>
          </a:p>
        </p:txBody>
      </p:sp>
    </p:spTree>
    <p:extLst>
      <p:ext uri="{BB962C8B-B14F-4D97-AF65-F5344CB8AC3E}">
        <p14:creationId xmlns:p14="http://schemas.microsoft.com/office/powerpoint/2010/main" val="17655464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3396"/>
            <a:ext cx="8229600" cy="1143000"/>
          </a:xfrm>
        </p:spPr>
        <p:txBody>
          <a:bodyPr>
            <a:normAutofit fontScale="90000"/>
          </a:bodyPr>
          <a:lstStyle/>
          <a:p>
            <a:r>
              <a:rPr lang="en-US" dirty="0"/>
              <a:t>Fourier Transform for image processing</a:t>
            </a:r>
          </a:p>
        </p:txBody>
      </p:sp>
    </p:spTree>
    <p:extLst>
      <p:ext uri="{BB962C8B-B14F-4D97-AF65-F5344CB8AC3E}">
        <p14:creationId xmlns:p14="http://schemas.microsoft.com/office/powerpoint/2010/main" val="4339033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Fourier Transform</a:t>
            </a:r>
          </a:p>
        </p:txBody>
      </p:sp>
      <p:pic>
        <p:nvPicPr>
          <p:cNvPr id="4" name="Content Placeholder 3" descr="Screen Shot 2015-02-08 at 3.47.27 PM.png"/>
          <p:cNvPicPr>
            <a:picLocks noGrp="1" noChangeAspect="1"/>
          </p:cNvPicPr>
          <p:nvPr>
            <p:ph idx="1"/>
          </p:nvPr>
        </p:nvPicPr>
        <p:blipFill>
          <a:blip r:embed="rId3">
            <a:extLst>
              <a:ext uri="{28A0092B-C50C-407E-A947-70E740481C1C}">
                <a14:useLocalDpi xmlns:a14="http://schemas.microsoft.com/office/drawing/2010/main" val="0"/>
              </a:ext>
            </a:extLst>
          </a:blip>
          <a:srcRect t="5296" b="5296"/>
          <a:stretch>
            <a:fillRect/>
          </a:stretch>
        </p:blipFill>
        <p:spPr/>
      </p:pic>
    </p:spTree>
    <p:extLst>
      <p:ext uri="{BB962C8B-B14F-4D97-AF65-F5344CB8AC3E}">
        <p14:creationId xmlns:p14="http://schemas.microsoft.com/office/powerpoint/2010/main" val="3000333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p:cNvSpPr>
            <a:spLocks noGrp="1"/>
          </p:cNvSpPr>
          <p:nvPr>
            <p:ph type="title"/>
          </p:nvPr>
        </p:nvSpPr>
        <p:spPr/>
        <p:txBody>
          <a:bodyPr/>
          <a:lstStyle/>
          <a:p>
            <a:r>
              <a:rPr lang="en-US" altLang="en-US"/>
              <a:t>Hybrid Image in FFT</a:t>
            </a:r>
          </a:p>
        </p:txBody>
      </p:sp>
      <p:pic>
        <p:nvPicPr>
          <p:cNvPr id="105475" name="Picture 2"/>
          <p:cNvPicPr>
            <a:picLocks noChangeAspect="1" noChangeArrowheads="1"/>
          </p:cNvPicPr>
          <p:nvPr/>
        </p:nvPicPr>
        <p:blipFill>
          <a:blip r:embed="rId2">
            <a:extLst>
              <a:ext uri="{28A0092B-C50C-407E-A947-70E740481C1C}">
                <a14:useLocalDpi xmlns:a14="http://schemas.microsoft.com/office/drawing/2010/main" val="0"/>
              </a:ext>
            </a:extLst>
          </a:blip>
          <a:srcRect t="14722" r="66875" b="10031"/>
          <a:stretch>
            <a:fillRect/>
          </a:stretch>
        </p:blipFill>
        <p:spPr bwMode="auto">
          <a:xfrm>
            <a:off x="228600" y="2209800"/>
            <a:ext cx="2743200" cy="3505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5476" name="Picture 2"/>
          <p:cNvPicPr>
            <a:picLocks noChangeAspect="1" noChangeArrowheads="1"/>
          </p:cNvPicPr>
          <p:nvPr/>
        </p:nvPicPr>
        <p:blipFill>
          <a:blip r:embed="rId2">
            <a:extLst>
              <a:ext uri="{28A0092B-C50C-407E-A947-70E740481C1C}">
                <a14:useLocalDpi xmlns:a14="http://schemas.microsoft.com/office/drawing/2010/main" val="0"/>
              </a:ext>
            </a:extLst>
          </a:blip>
          <a:srcRect l="34045" t="13086" r="626" b="10031"/>
          <a:stretch>
            <a:fillRect/>
          </a:stretch>
        </p:blipFill>
        <p:spPr bwMode="auto">
          <a:xfrm>
            <a:off x="3505200" y="2209800"/>
            <a:ext cx="5410200" cy="3581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Equal 5"/>
          <p:cNvSpPr/>
          <p:nvPr/>
        </p:nvSpPr>
        <p:spPr>
          <a:xfrm>
            <a:off x="3124200" y="3886200"/>
            <a:ext cx="304800" cy="38100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black"/>
              </a:solidFill>
            </a:endParaRPr>
          </a:p>
        </p:txBody>
      </p:sp>
      <p:sp>
        <p:nvSpPr>
          <p:cNvPr id="105478" name="TextBox 6"/>
          <p:cNvSpPr txBox="1">
            <a:spLocks noChangeArrowheads="1"/>
          </p:cNvSpPr>
          <p:nvPr/>
        </p:nvSpPr>
        <p:spPr bwMode="auto">
          <a:xfrm>
            <a:off x="762000" y="1828800"/>
            <a:ext cx="155733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prstClr val="black"/>
                </a:solidFill>
                <a:latin typeface="Arial" panose="020B0604020202020204" pitchFamily="34" charset="0"/>
              </a:rPr>
              <a:t>Hybrid Image</a:t>
            </a:r>
          </a:p>
        </p:txBody>
      </p:sp>
      <p:sp>
        <p:nvSpPr>
          <p:cNvPr id="105479" name="TextBox 7"/>
          <p:cNvSpPr txBox="1">
            <a:spLocks noChangeArrowheads="1"/>
          </p:cNvSpPr>
          <p:nvPr/>
        </p:nvSpPr>
        <p:spPr bwMode="auto">
          <a:xfrm>
            <a:off x="3505200" y="1828800"/>
            <a:ext cx="21336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prstClr val="black"/>
                </a:solidFill>
                <a:latin typeface="Arial" panose="020B0604020202020204" pitchFamily="34" charset="0"/>
              </a:rPr>
              <a:t>Low-passed Image</a:t>
            </a:r>
          </a:p>
        </p:txBody>
      </p:sp>
      <p:sp>
        <p:nvSpPr>
          <p:cNvPr id="105480" name="TextBox 8"/>
          <p:cNvSpPr txBox="1">
            <a:spLocks noChangeArrowheads="1"/>
          </p:cNvSpPr>
          <p:nvPr/>
        </p:nvSpPr>
        <p:spPr bwMode="auto">
          <a:xfrm>
            <a:off x="6248400" y="1828800"/>
            <a:ext cx="218598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prstClr val="black"/>
                </a:solidFill>
                <a:latin typeface="Arial" panose="020B0604020202020204" pitchFamily="34" charset="0"/>
              </a:rPr>
              <a:t>High-passed Image</a:t>
            </a:r>
          </a:p>
        </p:txBody>
      </p:sp>
      <p:sp>
        <p:nvSpPr>
          <p:cNvPr id="11" name="Plus 10"/>
          <p:cNvSpPr/>
          <p:nvPr/>
        </p:nvSpPr>
        <p:spPr>
          <a:xfrm>
            <a:off x="5715000" y="1828800"/>
            <a:ext cx="381000" cy="3810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Tree>
    <p:extLst>
      <p:ext uri="{BB962C8B-B14F-4D97-AF65-F5344CB8AC3E}">
        <p14:creationId xmlns:p14="http://schemas.microsoft.com/office/powerpoint/2010/main" val="27398449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p:cNvSpPr>
            <a:spLocks noGrp="1"/>
          </p:cNvSpPr>
          <p:nvPr>
            <p:ph type="title"/>
          </p:nvPr>
        </p:nvSpPr>
        <p:spPr/>
        <p:txBody>
          <a:bodyPr/>
          <a:lstStyle/>
          <a:p>
            <a:r>
              <a:rPr lang="en-US" dirty="0">
                <a:latin typeface="Calibri" charset="0"/>
              </a:rPr>
              <a:t>Signals can be composed</a:t>
            </a:r>
          </a:p>
        </p:txBody>
      </p:sp>
      <p:pic>
        <p:nvPicPr>
          <p:cNvPr id="604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2133600"/>
            <a:ext cx="1219200" cy="12192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pic>
        <p:nvPicPr>
          <p:cNvPr id="604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3429000"/>
            <a:ext cx="1219200" cy="12192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pic>
        <p:nvPicPr>
          <p:cNvPr id="6042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2133600"/>
            <a:ext cx="1219200" cy="12192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pic>
        <p:nvPicPr>
          <p:cNvPr id="6042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1000" y="3429000"/>
            <a:ext cx="1219200" cy="12192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pic>
        <p:nvPicPr>
          <p:cNvPr id="60422"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0800" y="2133600"/>
            <a:ext cx="1219200" cy="12192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pic>
        <p:nvPicPr>
          <p:cNvPr id="60423"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00800" y="3429000"/>
            <a:ext cx="1219200" cy="12192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sp>
        <p:nvSpPr>
          <p:cNvPr id="60424" name="TextBox 10"/>
          <p:cNvSpPr txBox="1">
            <a:spLocks noChangeArrowheads="1"/>
          </p:cNvSpPr>
          <p:nvPr/>
        </p:nvSpPr>
        <p:spPr bwMode="auto">
          <a:xfrm>
            <a:off x="3505200" y="3124200"/>
            <a:ext cx="42545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a:t>
            </a:r>
          </a:p>
        </p:txBody>
      </p:sp>
      <p:sp>
        <p:nvSpPr>
          <p:cNvPr id="60425" name="TextBox 11"/>
          <p:cNvSpPr txBox="1">
            <a:spLocks noChangeArrowheads="1"/>
          </p:cNvSpPr>
          <p:nvPr/>
        </p:nvSpPr>
        <p:spPr bwMode="auto">
          <a:xfrm>
            <a:off x="5715000" y="3124200"/>
            <a:ext cx="42545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a:t>
            </a:r>
          </a:p>
        </p:txBody>
      </p:sp>
      <p:sp>
        <p:nvSpPr>
          <p:cNvPr id="60426" name="TextBox 12"/>
          <p:cNvSpPr txBox="1">
            <a:spLocks noChangeArrowheads="1"/>
          </p:cNvSpPr>
          <p:nvPr/>
        </p:nvSpPr>
        <p:spPr bwMode="auto">
          <a:xfrm>
            <a:off x="3271838" y="6211888"/>
            <a:ext cx="5874437"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t>More: </a:t>
            </a:r>
            <a:r>
              <a:rPr lang="en-US" sz="1800" dirty="0">
                <a:hlinkClick r:id="rId9"/>
              </a:rPr>
              <a:t>http://www.cs.unm.edu/~brayer/vision/fourier.html</a:t>
            </a:r>
            <a:endParaRPr lang="en-US" sz="1800" dirty="0"/>
          </a:p>
          <a:p>
            <a:pPr eaLnBrk="1" hangingPunct="1"/>
            <a:endParaRPr lang="en-US" sz="1800" dirty="0"/>
          </a:p>
        </p:txBody>
      </p:sp>
      <p:cxnSp>
        <p:nvCxnSpPr>
          <p:cNvPr id="3" name="Straight Arrow Connector 2"/>
          <p:cNvCxnSpPr>
            <a:stCxn id="4" idx="2"/>
          </p:cNvCxnSpPr>
          <p:nvPr/>
        </p:nvCxnSpPr>
        <p:spPr>
          <a:xfrm>
            <a:off x="1148952" y="2586252"/>
            <a:ext cx="793004" cy="588970"/>
          </a:xfrm>
          <a:prstGeom prst="straightConnector1">
            <a:avLst/>
          </a:prstGeom>
          <a:ln>
            <a:tailEnd type="arrow"/>
          </a:ln>
          <a:effectLst/>
        </p:spPr>
        <p:style>
          <a:lnRef idx="2">
            <a:schemeClr val="accent2"/>
          </a:lnRef>
          <a:fillRef idx="0">
            <a:schemeClr val="accent2"/>
          </a:fillRef>
          <a:effectRef idx="1">
            <a:schemeClr val="accent2"/>
          </a:effectRef>
          <a:fontRef idx="minor">
            <a:schemeClr val="tx1"/>
          </a:fontRef>
        </p:style>
      </p:cxnSp>
      <p:sp>
        <p:nvSpPr>
          <p:cNvPr id="4" name="TextBox 3"/>
          <p:cNvSpPr txBox="1"/>
          <p:nvPr/>
        </p:nvSpPr>
        <p:spPr>
          <a:xfrm>
            <a:off x="355948" y="1662922"/>
            <a:ext cx="1586008" cy="923330"/>
          </a:xfrm>
          <a:prstGeom prst="rect">
            <a:avLst/>
          </a:prstGeom>
          <a:noFill/>
        </p:spPr>
        <p:txBody>
          <a:bodyPr wrap="square" rtlCol="0">
            <a:spAutoFit/>
          </a:bodyPr>
          <a:lstStyle/>
          <a:p>
            <a:r>
              <a:rPr lang="en-US" dirty="0"/>
              <a:t>8 cosine cycles</a:t>
            </a:r>
          </a:p>
          <a:p>
            <a:r>
              <a:rPr lang="en-US" dirty="0"/>
              <a:t>Horizontal</a:t>
            </a:r>
          </a:p>
          <a:p>
            <a:r>
              <a:rPr lang="en-US" dirty="0"/>
              <a:t>Cosines</a:t>
            </a:r>
          </a:p>
        </p:txBody>
      </p:sp>
      <p:cxnSp>
        <p:nvCxnSpPr>
          <p:cNvPr id="16" name="Straight Arrow Connector 15"/>
          <p:cNvCxnSpPr/>
          <p:nvPr/>
        </p:nvCxnSpPr>
        <p:spPr>
          <a:xfrm flipH="1">
            <a:off x="5715000" y="2133600"/>
            <a:ext cx="324161" cy="810697"/>
          </a:xfrm>
          <a:prstGeom prst="straightConnector1">
            <a:avLst/>
          </a:prstGeom>
          <a:ln>
            <a:tailEnd type="arrow"/>
          </a:ln>
          <a:effectLst/>
        </p:spPr>
        <p:style>
          <a:lnRef idx="2">
            <a:schemeClr val="accent2"/>
          </a:lnRef>
          <a:fillRef idx="0">
            <a:schemeClr val="accent2"/>
          </a:fillRef>
          <a:effectRef idx="1">
            <a:schemeClr val="accent2"/>
          </a:effectRef>
          <a:fontRef idx="minor">
            <a:schemeClr val="tx1"/>
          </a:fontRef>
        </p:style>
      </p:cxnSp>
      <p:sp>
        <p:nvSpPr>
          <p:cNvPr id="17" name="TextBox 16"/>
          <p:cNvSpPr txBox="1"/>
          <p:nvPr/>
        </p:nvSpPr>
        <p:spPr>
          <a:xfrm>
            <a:off x="5410200" y="1732124"/>
            <a:ext cx="1144803" cy="369332"/>
          </a:xfrm>
          <a:prstGeom prst="rect">
            <a:avLst/>
          </a:prstGeom>
          <a:noFill/>
        </p:spPr>
        <p:txBody>
          <a:bodyPr wrap="square" rtlCol="0">
            <a:spAutoFit/>
          </a:bodyPr>
          <a:lstStyle/>
          <a:p>
            <a:r>
              <a:rPr lang="en-US" dirty="0"/>
              <a:t>32 cycles</a:t>
            </a:r>
          </a:p>
        </p:txBody>
      </p:sp>
      <p:cxnSp>
        <p:nvCxnSpPr>
          <p:cNvPr id="18" name="Straight Arrow Connector 17"/>
          <p:cNvCxnSpPr/>
          <p:nvPr/>
        </p:nvCxnSpPr>
        <p:spPr>
          <a:xfrm>
            <a:off x="1961200" y="4782908"/>
            <a:ext cx="131540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1958350" y="3409756"/>
            <a:ext cx="0" cy="137315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1148952" y="5327630"/>
            <a:ext cx="4389926" cy="369332"/>
          </a:xfrm>
          <a:prstGeom prst="rect">
            <a:avLst/>
          </a:prstGeom>
          <a:noFill/>
        </p:spPr>
        <p:txBody>
          <a:bodyPr wrap="square" rtlCol="0">
            <a:spAutoFit/>
          </a:bodyPr>
          <a:lstStyle/>
          <a:p>
            <a:r>
              <a:rPr lang="en-US" dirty="0"/>
              <a:t>Dot at the center: zero frequency</a:t>
            </a:r>
          </a:p>
        </p:txBody>
      </p:sp>
    </p:spTree>
    <p:extLst>
      <p:ext uri="{BB962C8B-B14F-4D97-AF65-F5344CB8AC3E}">
        <p14:creationId xmlns:p14="http://schemas.microsoft.com/office/powerpoint/2010/main" val="35354891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si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974" y="1260507"/>
            <a:ext cx="5066402" cy="5066402"/>
          </a:xfrm>
          <a:prstGeom prst="rect">
            <a:avLst/>
          </a:prstGeom>
        </p:spPr>
      </p:pic>
      <p:cxnSp>
        <p:nvCxnSpPr>
          <p:cNvPr id="5" name="Straight Arrow Connector 4"/>
          <p:cNvCxnSpPr/>
          <p:nvPr/>
        </p:nvCxnSpPr>
        <p:spPr>
          <a:xfrm>
            <a:off x="1463306" y="1260507"/>
            <a:ext cx="1271654" cy="979920"/>
          </a:xfrm>
          <a:prstGeom prst="straightConnector1">
            <a:avLst/>
          </a:prstGeom>
          <a:ln>
            <a:tailEnd type="arrow"/>
          </a:ln>
          <a:effectLst/>
        </p:spPr>
        <p:style>
          <a:lnRef idx="2">
            <a:schemeClr val="accent2"/>
          </a:lnRef>
          <a:fillRef idx="0">
            <a:schemeClr val="accent2"/>
          </a:fillRef>
          <a:effectRef idx="1">
            <a:schemeClr val="accent2"/>
          </a:effectRef>
          <a:fontRef idx="minor">
            <a:schemeClr val="tx1"/>
          </a:fontRef>
        </p:style>
      </p:cxnSp>
      <p:sp>
        <p:nvSpPr>
          <p:cNvPr id="6" name="TextBox 5"/>
          <p:cNvSpPr txBox="1"/>
          <p:nvPr/>
        </p:nvSpPr>
        <p:spPr>
          <a:xfrm>
            <a:off x="355948" y="955536"/>
            <a:ext cx="1586008" cy="646331"/>
          </a:xfrm>
          <a:prstGeom prst="rect">
            <a:avLst/>
          </a:prstGeom>
          <a:noFill/>
        </p:spPr>
        <p:txBody>
          <a:bodyPr wrap="square" rtlCol="0">
            <a:spAutoFit/>
          </a:bodyPr>
          <a:lstStyle/>
          <a:p>
            <a:r>
              <a:rPr lang="en-US" dirty="0"/>
              <a:t>4 cycles</a:t>
            </a:r>
          </a:p>
          <a:p>
            <a:r>
              <a:rPr lang="en-US" dirty="0"/>
              <a:t>Horizontal</a:t>
            </a:r>
          </a:p>
        </p:txBody>
      </p:sp>
      <p:cxnSp>
        <p:nvCxnSpPr>
          <p:cNvPr id="7" name="Straight Arrow Connector 6"/>
          <p:cNvCxnSpPr/>
          <p:nvPr/>
        </p:nvCxnSpPr>
        <p:spPr>
          <a:xfrm flipV="1">
            <a:off x="1463306" y="2399197"/>
            <a:ext cx="1271654" cy="1023188"/>
          </a:xfrm>
          <a:prstGeom prst="straightConnector1">
            <a:avLst/>
          </a:prstGeom>
          <a:ln>
            <a:tailEnd type="arrow"/>
          </a:ln>
          <a:effectLst/>
        </p:spPr>
        <p:style>
          <a:lnRef idx="2">
            <a:schemeClr val="accent2"/>
          </a:lnRef>
          <a:fillRef idx="0">
            <a:schemeClr val="accent2"/>
          </a:fillRef>
          <a:effectRef idx="1">
            <a:schemeClr val="accent2"/>
          </a:effectRef>
          <a:fontRef idx="minor">
            <a:schemeClr val="tx1"/>
          </a:fontRef>
        </p:style>
      </p:cxnSp>
      <p:sp>
        <p:nvSpPr>
          <p:cNvPr id="11" name="TextBox 10"/>
          <p:cNvSpPr txBox="1"/>
          <p:nvPr/>
        </p:nvSpPr>
        <p:spPr>
          <a:xfrm>
            <a:off x="235623" y="3292506"/>
            <a:ext cx="1586008" cy="646331"/>
          </a:xfrm>
          <a:prstGeom prst="rect">
            <a:avLst/>
          </a:prstGeom>
          <a:noFill/>
        </p:spPr>
        <p:txBody>
          <a:bodyPr wrap="square" rtlCol="0">
            <a:spAutoFit/>
          </a:bodyPr>
          <a:lstStyle/>
          <a:p>
            <a:r>
              <a:rPr lang="en-US" dirty="0"/>
              <a:t>16 cycles</a:t>
            </a:r>
          </a:p>
          <a:p>
            <a:r>
              <a:rPr lang="en-US" dirty="0"/>
              <a:t>Vertical</a:t>
            </a:r>
          </a:p>
        </p:txBody>
      </p:sp>
    </p:spTree>
    <p:extLst>
      <p:ext uri="{BB962C8B-B14F-4D97-AF65-F5344CB8AC3E}">
        <p14:creationId xmlns:p14="http://schemas.microsoft.com/office/powerpoint/2010/main" val="28452067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10-02 at 10.52.5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3486" y="650436"/>
            <a:ext cx="6303837" cy="5269116"/>
          </a:xfrm>
          <a:prstGeom prst="rect">
            <a:avLst/>
          </a:prstGeom>
        </p:spPr>
      </p:pic>
      <p:sp>
        <p:nvSpPr>
          <p:cNvPr id="5" name="TextBox 4"/>
          <p:cNvSpPr txBox="1"/>
          <p:nvPr/>
        </p:nvSpPr>
        <p:spPr>
          <a:xfrm>
            <a:off x="3280992" y="616308"/>
            <a:ext cx="881987" cy="369332"/>
          </a:xfrm>
          <a:prstGeom prst="rect">
            <a:avLst/>
          </a:prstGeom>
          <a:noFill/>
        </p:spPr>
        <p:txBody>
          <a:bodyPr wrap="square" rtlCol="0">
            <a:spAutoFit/>
          </a:bodyPr>
          <a:lstStyle/>
          <a:p>
            <a:r>
              <a:rPr lang="en-US" dirty="0"/>
              <a:t>original</a:t>
            </a:r>
          </a:p>
        </p:txBody>
      </p:sp>
      <p:sp>
        <p:nvSpPr>
          <p:cNvPr id="6" name="TextBox 5"/>
          <p:cNvSpPr txBox="1"/>
          <p:nvPr/>
        </p:nvSpPr>
        <p:spPr>
          <a:xfrm>
            <a:off x="5338483" y="650437"/>
            <a:ext cx="1505736" cy="369332"/>
          </a:xfrm>
          <a:prstGeom prst="rect">
            <a:avLst/>
          </a:prstGeom>
          <a:noFill/>
        </p:spPr>
        <p:txBody>
          <a:bodyPr wrap="square" rtlCol="0">
            <a:spAutoFit/>
          </a:bodyPr>
          <a:lstStyle/>
          <a:p>
            <a:r>
              <a:rPr lang="en-US" dirty="0"/>
              <a:t>degraded</a:t>
            </a:r>
          </a:p>
        </p:txBody>
      </p:sp>
    </p:spTree>
    <p:extLst>
      <p:ext uri="{BB962C8B-B14F-4D97-AF65-F5344CB8AC3E}">
        <p14:creationId xmlns:p14="http://schemas.microsoft.com/office/powerpoint/2010/main" val="18484766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10-01 at 3.10.1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229" y="-143676"/>
            <a:ext cx="7443969" cy="6746738"/>
          </a:xfrm>
          <a:prstGeom prst="rect">
            <a:avLst/>
          </a:prstGeom>
        </p:spPr>
      </p:pic>
    </p:spTree>
    <p:extLst>
      <p:ext uri="{BB962C8B-B14F-4D97-AF65-F5344CB8AC3E}">
        <p14:creationId xmlns:p14="http://schemas.microsoft.com/office/powerpoint/2010/main" val="276883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2-09 at 11.42.4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197000"/>
            <a:ext cx="7315200" cy="4978400"/>
          </a:xfrm>
          <a:prstGeom prst="rect">
            <a:avLst/>
          </a:prstGeom>
        </p:spPr>
      </p:pic>
      <p:sp>
        <p:nvSpPr>
          <p:cNvPr id="5" name="Title 1"/>
          <p:cNvSpPr>
            <a:spLocks noGrp="1"/>
          </p:cNvSpPr>
          <p:nvPr>
            <p:ph type="title"/>
          </p:nvPr>
        </p:nvSpPr>
        <p:spPr>
          <a:xfrm>
            <a:off x="457200" y="274638"/>
            <a:ext cx="8229600" cy="1143000"/>
          </a:xfrm>
        </p:spPr>
        <p:txBody>
          <a:bodyPr/>
          <a:lstStyle/>
          <a:p>
            <a:r>
              <a:rPr lang="en-US" dirty="0"/>
              <a:t>FFT magnitude spectrum of images</a:t>
            </a:r>
          </a:p>
        </p:txBody>
      </p:sp>
    </p:spTree>
    <p:extLst>
      <p:ext uri="{BB962C8B-B14F-4D97-AF65-F5344CB8AC3E}">
        <p14:creationId xmlns:p14="http://schemas.microsoft.com/office/powerpoint/2010/main" val="36539775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 high frequencies?</a:t>
            </a:r>
          </a:p>
        </p:txBody>
      </p:sp>
      <p:pic>
        <p:nvPicPr>
          <p:cNvPr id="4" name="Content Placeholder 3" descr="Screen Shot 2015-02-08 at 3.59.22 PM.png"/>
          <p:cNvPicPr>
            <a:picLocks noGrp="1" noChangeAspect="1"/>
          </p:cNvPicPr>
          <p:nvPr>
            <p:ph idx="1"/>
          </p:nvPr>
        </p:nvPicPr>
        <p:blipFill>
          <a:blip r:embed="rId2">
            <a:extLst>
              <a:ext uri="{28A0092B-C50C-407E-A947-70E740481C1C}">
                <a14:useLocalDpi xmlns:a14="http://schemas.microsoft.com/office/drawing/2010/main" val="0"/>
              </a:ext>
            </a:extLst>
          </a:blip>
          <a:srcRect l="454" r="454"/>
          <a:stretch>
            <a:fillRect/>
          </a:stretch>
        </p:blipFill>
        <p:spPr/>
      </p:pic>
    </p:spTree>
    <p:extLst>
      <p:ext uri="{BB962C8B-B14F-4D97-AF65-F5344CB8AC3E}">
        <p14:creationId xmlns:p14="http://schemas.microsoft.com/office/powerpoint/2010/main" val="41424153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 high frequencies?</a:t>
            </a:r>
          </a:p>
        </p:txBody>
      </p:sp>
      <p:pic>
        <p:nvPicPr>
          <p:cNvPr id="5" name="Content Placeholder 4" descr="Screen Shot 2015-02-08 at 4.00.04 PM.png"/>
          <p:cNvPicPr>
            <a:picLocks noGrp="1" noChangeAspect="1"/>
          </p:cNvPicPr>
          <p:nvPr>
            <p:ph idx="1"/>
          </p:nvPr>
        </p:nvPicPr>
        <p:blipFill>
          <a:blip r:embed="rId2">
            <a:extLst>
              <a:ext uri="{28A0092B-C50C-407E-A947-70E740481C1C}">
                <a14:useLocalDpi xmlns:a14="http://schemas.microsoft.com/office/drawing/2010/main" val="0"/>
              </a:ext>
            </a:extLst>
          </a:blip>
          <a:srcRect t="346" b="346"/>
          <a:stretch>
            <a:fillRect/>
          </a:stretch>
        </p:blipFill>
        <p:spPr/>
      </p:pic>
    </p:spTree>
    <p:extLst>
      <p:ext uri="{BB962C8B-B14F-4D97-AF65-F5344CB8AC3E}">
        <p14:creationId xmlns:p14="http://schemas.microsoft.com/office/powerpoint/2010/main" val="9680468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 low frequencies?</a:t>
            </a:r>
          </a:p>
        </p:txBody>
      </p:sp>
      <p:pic>
        <p:nvPicPr>
          <p:cNvPr id="4" name="Content Placeholder 3" descr="Screen Shot 2015-02-08 at 4.03.36 PM.png"/>
          <p:cNvPicPr>
            <a:picLocks noGrp="1" noChangeAspect="1"/>
          </p:cNvPicPr>
          <p:nvPr>
            <p:ph idx="1"/>
          </p:nvPr>
        </p:nvPicPr>
        <p:blipFill>
          <a:blip r:embed="rId2">
            <a:extLst>
              <a:ext uri="{28A0092B-C50C-407E-A947-70E740481C1C}">
                <a14:useLocalDpi xmlns:a14="http://schemas.microsoft.com/office/drawing/2010/main" val="0"/>
              </a:ext>
            </a:extLst>
          </a:blip>
          <a:srcRect l="844" r="844"/>
          <a:stretch>
            <a:fillRect/>
          </a:stretch>
        </p:blipFill>
        <p:spPr/>
      </p:pic>
    </p:spTree>
    <p:extLst>
      <p:ext uri="{BB962C8B-B14F-4D97-AF65-F5344CB8AC3E}">
        <p14:creationId xmlns:p14="http://schemas.microsoft.com/office/powerpoint/2010/main" val="35292464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 low frequencies?</a:t>
            </a:r>
          </a:p>
        </p:txBody>
      </p:sp>
      <p:pic>
        <p:nvPicPr>
          <p:cNvPr id="5" name="Content Placeholder 4" descr="Screen Shot 2015-02-08 at 4.07.51 PM.png"/>
          <p:cNvPicPr>
            <a:picLocks noGrp="1" noChangeAspect="1"/>
          </p:cNvPicPr>
          <p:nvPr>
            <p:ph idx="1"/>
          </p:nvPr>
        </p:nvPicPr>
        <p:blipFill>
          <a:blip r:embed="rId2">
            <a:extLst>
              <a:ext uri="{28A0092B-C50C-407E-A947-70E740481C1C}">
                <a14:useLocalDpi xmlns:a14="http://schemas.microsoft.com/office/drawing/2010/main" val="0"/>
              </a:ext>
            </a:extLst>
          </a:blip>
          <a:srcRect l="2349" r="2349"/>
          <a:stretch>
            <a:fillRect/>
          </a:stretch>
        </p:blipFill>
        <p:spPr/>
      </p:pic>
    </p:spTree>
    <p:extLst>
      <p:ext uri="{BB962C8B-B14F-4D97-AF65-F5344CB8AC3E}">
        <p14:creationId xmlns:p14="http://schemas.microsoft.com/office/powerpoint/2010/main" val="4566903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4"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t>2D discrete Fourier transform</a:t>
            </a:r>
            <a:endParaRPr lang="en-US" dirty="0"/>
          </a:p>
        </p:txBody>
      </p:sp>
      <p:pic>
        <p:nvPicPr>
          <p:cNvPr id="5" name="Picture 4" descr="Screen Shot 2015-02-05 at 9.09.2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17638"/>
            <a:ext cx="9144000" cy="5680684"/>
          </a:xfrm>
          <a:prstGeom prst="rect">
            <a:avLst/>
          </a:prstGeom>
        </p:spPr>
      </p:pic>
    </p:spTree>
    <p:extLst>
      <p:ext uri="{BB962C8B-B14F-4D97-AF65-F5344CB8AC3E}">
        <p14:creationId xmlns:p14="http://schemas.microsoft.com/office/powerpoint/2010/main" val="3507667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9"/>
          <p:cNvSpPr>
            <a:spLocks noChangeArrowheads="1"/>
          </p:cNvSpPr>
          <p:nvPr/>
        </p:nvSpPr>
        <p:spPr bwMode="auto">
          <a:xfrm>
            <a:off x="457200" y="609600"/>
            <a:ext cx="8458200" cy="6096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400">
              <a:solidFill>
                <a:srgbClr val="000000"/>
              </a:solidFill>
              <a:latin typeface="Arial" panose="020B0604020202020204" pitchFamily="34" charset="0"/>
            </a:endParaRPr>
          </a:p>
        </p:txBody>
      </p:sp>
      <p:pic>
        <p:nvPicPr>
          <p:cNvPr id="58371" name="Picture 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046538" y="0"/>
            <a:ext cx="5097462"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Box 12"/>
          <p:cNvSpPr txBox="1">
            <a:spLocks noChangeArrowheads="1"/>
          </p:cNvSpPr>
          <p:nvPr/>
        </p:nvSpPr>
        <p:spPr bwMode="auto">
          <a:xfrm>
            <a:off x="0" y="5915025"/>
            <a:ext cx="3759200" cy="942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400" b="1">
                <a:solidFill>
                  <a:srgbClr val="000000"/>
                </a:solidFill>
                <a:latin typeface="Arial" panose="020B0604020202020204" pitchFamily="34" charset="0"/>
              </a:rPr>
              <a:t>Salvador Dali</a:t>
            </a:r>
            <a:endParaRPr lang="en-US" altLang="en-US" sz="1400">
              <a:solidFill>
                <a:srgbClr val="000000"/>
              </a:solidFill>
              <a:latin typeface="Arial" panose="020B0604020202020204" pitchFamily="34" charset="0"/>
            </a:endParaRPr>
          </a:p>
          <a:p>
            <a:pPr>
              <a:spcBef>
                <a:spcPct val="0"/>
              </a:spcBef>
              <a:buFontTx/>
              <a:buNone/>
            </a:pPr>
            <a:r>
              <a:rPr lang="en-US" altLang="en-US" sz="1400" i="1">
                <a:solidFill>
                  <a:srgbClr val="000000"/>
                </a:solidFill>
                <a:latin typeface="Arial" panose="020B0604020202020204" pitchFamily="34" charset="0"/>
              </a:rPr>
              <a:t>“Gala Contemplating the Mediterranean Sea, </a:t>
            </a:r>
          </a:p>
          <a:p>
            <a:pPr>
              <a:spcBef>
                <a:spcPct val="0"/>
              </a:spcBef>
              <a:buFontTx/>
              <a:buNone/>
            </a:pPr>
            <a:r>
              <a:rPr lang="en-US" altLang="en-US" sz="1400" i="1">
                <a:solidFill>
                  <a:srgbClr val="000000"/>
                </a:solidFill>
                <a:latin typeface="Arial" panose="020B0604020202020204" pitchFamily="34" charset="0"/>
              </a:rPr>
              <a:t>which at 30 meters becomes the portrait </a:t>
            </a:r>
          </a:p>
          <a:p>
            <a:pPr>
              <a:spcBef>
                <a:spcPct val="0"/>
              </a:spcBef>
              <a:buFontTx/>
              <a:buNone/>
            </a:pPr>
            <a:r>
              <a:rPr lang="en-US" altLang="en-US" sz="1400" i="1">
                <a:solidFill>
                  <a:srgbClr val="000000"/>
                </a:solidFill>
                <a:latin typeface="Arial" panose="020B0604020202020204" pitchFamily="34" charset="0"/>
              </a:rPr>
              <a:t>of Abraham Lincoln</a:t>
            </a:r>
            <a:r>
              <a:rPr lang="en-US" altLang="en-US" sz="1400">
                <a:solidFill>
                  <a:srgbClr val="000000"/>
                </a:solidFill>
                <a:latin typeface="Arial" panose="020B0604020202020204" pitchFamily="34" charset="0"/>
              </a:rPr>
              <a:t>”, 1976</a:t>
            </a:r>
            <a:endParaRPr lang="ru-RU" altLang="en-US" sz="1400">
              <a:solidFill>
                <a:srgbClr val="000000"/>
              </a:solidFill>
              <a:latin typeface="Arial" panose="020B0604020202020204" pitchFamily="34" charset="0"/>
            </a:endParaRPr>
          </a:p>
        </p:txBody>
      </p:sp>
      <p:sp>
        <p:nvSpPr>
          <p:cNvPr id="6" name="TextBox 5"/>
          <p:cNvSpPr txBox="1"/>
          <p:nvPr/>
        </p:nvSpPr>
        <p:spPr>
          <a:xfrm>
            <a:off x="-38100" y="-2977"/>
            <a:ext cx="593432" cy="307777"/>
          </a:xfrm>
          <a:prstGeom prst="rect">
            <a:avLst/>
          </a:prstGeom>
          <a:noFill/>
        </p:spPr>
        <p:txBody>
          <a:bodyPr wrap="none">
            <a:spAutoFit/>
          </a:bodyPr>
          <a:lstStyle/>
          <a:p>
            <a:pPr eaLnBrk="1" hangingPunct="1">
              <a:defRPr/>
            </a:pPr>
            <a:r>
              <a:rPr lang="en-US" sz="1400" dirty="0">
                <a:solidFill>
                  <a:schemeClr val="bg1">
                    <a:lumMod val="50000"/>
                  </a:schemeClr>
                </a:solidFill>
                <a:latin typeface="Arial" charset="0"/>
                <a:cs typeface="+mn-cs"/>
              </a:rPr>
              <a:t>Hays</a:t>
            </a:r>
          </a:p>
        </p:txBody>
      </p:sp>
    </p:spTree>
    <p:extLst>
      <p:ext uri="{BB962C8B-B14F-4D97-AF65-F5344CB8AC3E}">
        <p14:creationId xmlns:p14="http://schemas.microsoft.com/office/powerpoint/2010/main" val="19098643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Working with DFT (Discrete Fourier Transform)</a:t>
            </a:r>
          </a:p>
        </p:txBody>
      </p:sp>
      <p:sp>
        <p:nvSpPr>
          <p:cNvPr id="3" name="Content Placeholder 2"/>
          <p:cNvSpPr>
            <a:spLocks noGrp="1"/>
          </p:cNvSpPr>
          <p:nvPr>
            <p:ph idx="1"/>
          </p:nvPr>
        </p:nvSpPr>
        <p:spPr/>
        <p:txBody>
          <a:bodyPr/>
          <a:lstStyle/>
          <a:p>
            <a:r>
              <a:rPr lang="en-US" dirty="0"/>
              <a:t>Is the complex part bothering you yet?</a:t>
            </a:r>
          </a:p>
          <a:p>
            <a:r>
              <a:rPr lang="en-US" dirty="0"/>
              <a:t>Let’s look at a different representation </a:t>
            </a:r>
          </a:p>
          <a:p>
            <a:r>
              <a:rPr lang="en-US" dirty="0"/>
              <a:t>Every complex number can also be represented as:    Z = </a:t>
            </a:r>
            <a:r>
              <a:rPr lang="en-US" dirty="0" err="1"/>
              <a:t>x+jy</a:t>
            </a:r>
            <a:r>
              <a:rPr lang="en-US" dirty="0"/>
              <a:t> = </a:t>
            </a:r>
            <a:r>
              <a:rPr lang="en-US" dirty="0" err="1"/>
              <a:t>re</a:t>
            </a:r>
            <a:r>
              <a:rPr lang="en-US" baseline="30000" dirty="0" err="1"/>
              <a:t>jθ</a:t>
            </a:r>
            <a:endParaRPr lang="en-US" baseline="30000" dirty="0"/>
          </a:p>
          <a:p>
            <a:endParaRPr lang="en-US" baseline="30000" dirty="0"/>
          </a:p>
          <a:p>
            <a:r>
              <a:rPr lang="en-US" dirty="0"/>
              <a:t>r- magnitude (real number), r = abs(Z) or </a:t>
            </a:r>
          </a:p>
          <a:p>
            <a:endParaRPr lang="en-US" dirty="0"/>
          </a:p>
          <a:p>
            <a:r>
              <a:rPr lang="en-US" dirty="0" err="1"/>
              <a:t>θ</a:t>
            </a:r>
            <a:r>
              <a:rPr lang="en-US" dirty="0"/>
              <a:t>-phase</a:t>
            </a:r>
          </a:p>
          <a:p>
            <a:pPr marL="0" indent="0">
              <a:buNone/>
            </a:pPr>
            <a:endParaRPr lang="en-US" dirty="0"/>
          </a:p>
        </p:txBody>
      </p:sp>
      <p:graphicFrame>
        <p:nvGraphicFramePr>
          <p:cNvPr id="4" name="Object 3"/>
          <p:cNvGraphicFramePr>
            <a:graphicFrameLocks noChangeAspect="1"/>
          </p:cNvGraphicFramePr>
          <p:nvPr>
            <p:extLst/>
          </p:nvPr>
        </p:nvGraphicFramePr>
        <p:xfrm>
          <a:off x="7770495" y="4264666"/>
          <a:ext cx="1064579" cy="520461"/>
        </p:xfrm>
        <a:graphic>
          <a:graphicData uri="http://schemas.openxmlformats.org/presentationml/2006/ole">
            <mc:AlternateContent xmlns:mc="http://schemas.openxmlformats.org/markup-compatibility/2006">
              <mc:Choice xmlns:v="urn:schemas-microsoft-com:vml" Requires="v">
                <p:oleObj spid="_x0000_s20484" name="Equation" r:id="rId3" imgW="571500" imgH="279400" progId="Equation.3">
                  <p:embed/>
                </p:oleObj>
              </mc:Choice>
              <mc:Fallback>
                <p:oleObj name="Equation" r:id="rId3" imgW="571500" imgH="279400" progId="Equation.3">
                  <p:embed/>
                  <p:pic>
                    <p:nvPicPr>
                      <p:cNvPr id="4" name="Object 3"/>
                      <p:cNvPicPr/>
                      <p:nvPr/>
                    </p:nvPicPr>
                    <p:blipFill>
                      <a:blip r:embed="rId4"/>
                      <a:stretch>
                        <a:fillRect/>
                      </a:stretch>
                    </p:blipFill>
                    <p:spPr>
                      <a:xfrm>
                        <a:off x="7770495" y="4264666"/>
                        <a:ext cx="1064579" cy="520461"/>
                      </a:xfrm>
                      <a:prstGeom prst="rect">
                        <a:avLst/>
                      </a:prstGeom>
                    </p:spPr>
                  </p:pic>
                </p:oleObj>
              </mc:Fallback>
            </mc:AlternateContent>
          </a:graphicData>
        </a:graphic>
      </p:graphicFrame>
    </p:spTree>
    <p:extLst>
      <p:ext uri="{BB962C8B-B14F-4D97-AF65-F5344CB8AC3E}">
        <p14:creationId xmlns:p14="http://schemas.microsoft.com/office/powerpoint/2010/main" val="24101194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and Magnitude</a:t>
            </a:r>
          </a:p>
        </p:txBody>
      </p:sp>
      <p:sp>
        <p:nvSpPr>
          <p:cNvPr id="4" name="Rectangle 3"/>
          <p:cNvSpPr/>
          <p:nvPr/>
        </p:nvSpPr>
        <p:spPr>
          <a:xfrm>
            <a:off x="345628" y="1411142"/>
            <a:ext cx="8358811" cy="1938992"/>
          </a:xfrm>
          <a:prstGeom prst="rect">
            <a:avLst/>
          </a:prstGeom>
        </p:spPr>
        <p:txBody>
          <a:bodyPr wrap="square">
            <a:spAutoFit/>
          </a:bodyPr>
          <a:lstStyle/>
          <a:p>
            <a:r>
              <a:rPr lang="en-US" sz="2400" b="1" dirty="0"/>
              <a:t>MAGNITUDE </a:t>
            </a:r>
            <a:r>
              <a:rPr lang="en-US" sz="2400" dirty="0"/>
              <a:t>tells "how much" of a certain frequency component is present and the </a:t>
            </a:r>
          </a:p>
          <a:p>
            <a:endParaRPr lang="en-US" sz="2400" dirty="0"/>
          </a:p>
          <a:p>
            <a:r>
              <a:rPr lang="en-US" sz="2400" b="1" dirty="0"/>
              <a:t>PHASE</a:t>
            </a:r>
            <a:r>
              <a:rPr lang="en-US" sz="2400" dirty="0"/>
              <a:t> tells "where" the frequency component is in the image. To illustrate this consider the following.</a:t>
            </a:r>
          </a:p>
        </p:txBody>
      </p:sp>
      <p:pic>
        <p:nvPicPr>
          <p:cNvPr id="7" name="Picture 6" descr="Screen Shot 2017-10-01 at 2.58.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571" y="3350134"/>
            <a:ext cx="3530600" cy="3136900"/>
          </a:xfrm>
          <a:prstGeom prst="rect">
            <a:avLst/>
          </a:prstGeom>
        </p:spPr>
      </p:pic>
      <p:graphicFrame>
        <p:nvGraphicFramePr>
          <p:cNvPr id="8" name="Object 7"/>
          <p:cNvGraphicFramePr>
            <a:graphicFrameLocks noChangeAspect="1"/>
          </p:cNvGraphicFramePr>
          <p:nvPr>
            <p:extLst/>
          </p:nvPr>
        </p:nvGraphicFramePr>
        <p:xfrm>
          <a:off x="6235837" y="4264666"/>
          <a:ext cx="1064579" cy="520461"/>
        </p:xfrm>
        <a:graphic>
          <a:graphicData uri="http://schemas.openxmlformats.org/presentationml/2006/ole">
            <mc:AlternateContent xmlns:mc="http://schemas.openxmlformats.org/markup-compatibility/2006">
              <mc:Choice xmlns:v="urn:schemas-microsoft-com:vml" Requires="v">
                <p:oleObj spid="_x0000_s21508" name="Equation" r:id="rId4" imgW="571500" imgH="279400" progId="Equation.3">
                  <p:embed/>
                </p:oleObj>
              </mc:Choice>
              <mc:Fallback>
                <p:oleObj name="Equation" r:id="rId4" imgW="571500" imgH="279400" progId="Equation.3">
                  <p:embed/>
                  <p:pic>
                    <p:nvPicPr>
                      <p:cNvPr id="8" name="Object 7"/>
                      <p:cNvPicPr/>
                      <p:nvPr/>
                    </p:nvPicPr>
                    <p:blipFill>
                      <a:blip r:embed="rId5"/>
                      <a:stretch>
                        <a:fillRect/>
                      </a:stretch>
                    </p:blipFill>
                    <p:spPr>
                      <a:xfrm>
                        <a:off x="6235837" y="4264666"/>
                        <a:ext cx="1064579" cy="520461"/>
                      </a:xfrm>
                      <a:prstGeom prst="rect">
                        <a:avLst/>
                      </a:prstGeom>
                    </p:spPr>
                  </p:pic>
                </p:oleObj>
              </mc:Fallback>
            </mc:AlternateContent>
          </a:graphicData>
        </a:graphic>
      </p:graphicFrame>
      <p:sp>
        <p:nvSpPr>
          <p:cNvPr id="9" name="TextBox 8"/>
          <p:cNvSpPr txBox="1"/>
          <p:nvPr/>
        </p:nvSpPr>
        <p:spPr>
          <a:xfrm>
            <a:off x="6323631" y="5151218"/>
            <a:ext cx="335586" cy="369332"/>
          </a:xfrm>
          <a:prstGeom prst="rect">
            <a:avLst/>
          </a:prstGeom>
          <a:noFill/>
        </p:spPr>
        <p:txBody>
          <a:bodyPr wrap="none" rtlCol="0">
            <a:spAutoFit/>
          </a:bodyPr>
          <a:lstStyle/>
          <a:p>
            <a:r>
              <a:rPr lang="en-US" dirty="0" err="1"/>
              <a:t>ϕ</a:t>
            </a:r>
            <a:endParaRPr lang="en-US" dirty="0"/>
          </a:p>
        </p:txBody>
      </p:sp>
      <p:sp>
        <p:nvSpPr>
          <p:cNvPr id="10" name="TextBox 9"/>
          <p:cNvSpPr txBox="1"/>
          <p:nvPr/>
        </p:nvSpPr>
        <p:spPr>
          <a:xfrm>
            <a:off x="4515773" y="4264666"/>
            <a:ext cx="1720064" cy="400110"/>
          </a:xfrm>
          <a:prstGeom prst="rect">
            <a:avLst/>
          </a:prstGeom>
          <a:noFill/>
        </p:spPr>
        <p:txBody>
          <a:bodyPr wrap="square" rtlCol="0">
            <a:spAutoFit/>
          </a:bodyPr>
          <a:lstStyle/>
          <a:p>
            <a:r>
              <a:rPr lang="en-US" sz="2000" dirty="0"/>
              <a:t>Magnitude:</a:t>
            </a:r>
          </a:p>
        </p:txBody>
      </p:sp>
      <p:sp>
        <p:nvSpPr>
          <p:cNvPr id="11" name="TextBox 10"/>
          <p:cNvSpPr txBox="1"/>
          <p:nvPr/>
        </p:nvSpPr>
        <p:spPr>
          <a:xfrm>
            <a:off x="4568287" y="5193277"/>
            <a:ext cx="1720064" cy="400110"/>
          </a:xfrm>
          <a:prstGeom prst="rect">
            <a:avLst/>
          </a:prstGeom>
          <a:noFill/>
        </p:spPr>
        <p:txBody>
          <a:bodyPr wrap="square" rtlCol="0">
            <a:spAutoFit/>
          </a:bodyPr>
          <a:lstStyle/>
          <a:p>
            <a:r>
              <a:rPr lang="en-US" sz="2000" dirty="0"/>
              <a:t>Phase:</a:t>
            </a:r>
          </a:p>
        </p:txBody>
      </p:sp>
    </p:spTree>
    <p:extLst>
      <p:ext uri="{BB962C8B-B14F-4D97-AF65-F5344CB8AC3E}">
        <p14:creationId xmlns:p14="http://schemas.microsoft.com/office/powerpoint/2010/main" val="34426055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and Magnitude</a:t>
            </a:r>
          </a:p>
        </p:txBody>
      </p:sp>
      <p:sp>
        <p:nvSpPr>
          <p:cNvPr id="5" name="Content Placeholder 4"/>
          <p:cNvSpPr>
            <a:spLocks noGrp="1"/>
          </p:cNvSpPr>
          <p:nvPr>
            <p:ph idx="1"/>
          </p:nvPr>
        </p:nvSpPr>
        <p:spPr>
          <a:xfrm>
            <a:off x="457200" y="1600200"/>
            <a:ext cx="3799416" cy="4525963"/>
          </a:xfrm>
        </p:spPr>
        <p:txBody>
          <a:bodyPr>
            <a:normAutofit fontScale="85000" lnSpcReduction="20000"/>
          </a:bodyPr>
          <a:lstStyle/>
          <a:p>
            <a:r>
              <a:rPr lang="en-US" dirty="0"/>
              <a:t>Fourier transform of a real function is complex</a:t>
            </a:r>
          </a:p>
          <a:p>
            <a:pPr lvl="1"/>
            <a:r>
              <a:rPr lang="en-US" dirty="0"/>
              <a:t>Difficult to plot, visualize, instead we can think of phase and magnitude of the transform</a:t>
            </a:r>
          </a:p>
          <a:p>
            <a:r>
              <a:rPr lang="en-US" dirty="0"/>
              <a:t>Phase is the phase of the complex transform</a:t>
            </a:r>
          </a:p>
          <a:p>
            <a:r>
              <a:rPr lang="en-US" dirty="0"/>
              <a:t>Magnitude is the magnitude of the complex transform</a:t>
            </a:r>
          </a:p>
        </p:txBody>
      </p:sp>
      <p:sp>
        <p:nvSpPr>
          <p:cNvPr id="6" name="Content Placeholder 4"/>
          <p:cNvSpPr txBox="1">
            <a:spLocks/>
          </p:cNvSpPr>
          <p:nvPr/>
        </p:nvSpPr>
        <p:spPr>
          <a:xfrm>
            <a:off x="4763233" y="1619530"/>
            <a:ext cx="3799416" cy="4525963"/>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Curious fact</a:t>
            </a:r>
          </a:p>
          <a:p>
            <a:r>
              <a:rPr lang="en-US" dirty="0"/>
              <a:t>All natural images have about the same magnitude transform Demonstration </a:t>
            </a:r>
          </a:p>
          <a:p>
            <a:r>
              <a:rPr lang="en-US" dirty="0"/>
              <a:t>Take two pictures, swap the phase transform, compute the inverse, what does the result look like? </a:t>
            </a:r>
          </a:p>
        </p:txBody>
      </p:sp>
    </p:spTree>
    <p:extLst>
      <p:ext uri="{BB962C8B-B14F-4D97-AF65-F5344CB8AC3E}">
        <p14:creationId xmlns:p14="http://schemas.microsoft.com/office/powerpoint/2010/main" val="12691120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and Magnitude</a:t>
            </a:r>
          </a:p>
        </p:txBody>
      </p:sp>
      <p:pic>
        <p:nvPicPr>
          <p:cNvPr id="5" name="Content Placeholder 4" descr="ChlnPhase.png"/>
          <p:cNvPicPr>
            <a:picLocks noGrp="1" noChangeAspect="1"/>
          </p:cNvPicPr>
          <p:nvPr>
            <p:ph idx="1"/>
          </p:nvPr>
        </p:nvPicPr>
        <p:blipFill>
          <a:blip r:embed="rId2">
            <a:extLst>
              <a:ext uri="{28A0092B-C50C-407E-A947-70E740481C1C}">
                <a14:useLocalDpi xmlns:a14="http://schemas.microsoft.com/office/drawing/2010/main" val="0"/>
              </a:ext>
            </a:extLst>
          </a:blip>
          <a:srcRect t="13336" b="13336"/>
          <a:stretch>
            <a:fillRect/>
          </a:stretch>
        </p:blipFill>
        <p:spPr>
          <a:xfrm>
            <a:off x="0" y="1417638"/>
            <a:ext cx="8936786" cy="4914888"/>
          </a:xfrm>
        </p:spPr>
      </p:pic>
      <p:sp>
        <p:nvSpPr>
          <p:cNvPr id="6" name="TextBox 5"/>
          <p:cNvSpPr txBox="1"/>
          <p:nvPr/>
        </p:nvSpPr>
        <p:spPr>
          <a:xfrm>
            <a:off x="6170523" y="5312882"/>
            <a:ext cx="1931642" cy="646331"/>
          </a:xfrm>
          <a:prstGeom prst="rect">
            <a:avLst/>
          </a:prstGeom>
          <a:noFill/>
        </p:spPr>
        <p:txBody>
          <a:bodyPr wrap="square" rtlCol="0">
            <a:spAutoFit/>
          </a:bodyPr>
          <a:lstStyle/>
          <a:p>
            <a:r>
              <a:rPr lang="en-US" dirty="0"/>
              <a:t>Not much new image, but </a:t>
            </a:r>
          </a:p>
        </p:txBody>
      </p:sp>
    </p:spTree>
    <p:extLst>
      <p:ext uri="{BB962C8B-B14F-4D97-AF65-F5344CB8AC3E}">
        <p14:creationId xmlns:p14="http://schemas.microsoft.com/office/powerpoint/2010/main" val="25124813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7-10-01 at 3.05.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7530" y="1039235"/>
            <a:ext cx="5605321" cy="5305036"/>
          </a:xfrm>
          <a:prstGeom prst="rect">
            <a:avLst/>
          </a:prstGeom>
        </p:spPr>
      </p:pic>
      <p:sp>
        <p:nvSpPr>
          <p:cNvPr id="6" name="Title 1"/>
          <p:cNvSpPr>
            <a:spLocks noGrp="1"/>
          </p:cNvSpPr>
          <p:nvPr>
            <p:ph type="title"/>
          </p:nvPr>
        </p:nvSpPr>
        <p:spPr>
          <a:xfrm>
            <a:off x="457200" y="274638"/>
            <a:ext cx="8229600" cy="1143000"/>
          </a:xfrm>
        </p:spPr>
        <p:txBody>
          <a:bodyPr/>
          <a:lstStyle/>
          <a:p>
            <a:r>
              <a:rPr lang="en-US" dirty="0"/>
              <a:t>Phase shifted images!</a:t>
            </a:r>
          </a:p>
        </p:txBody>
      </p:sp>
    </p:spTree>
    <p:extLst>
      <p:ext uri="{BB962C8B-B14F-4D97-AF65-F5344CB8AC3E}">
        <p14:creationId xmlns:p14="http://schemas.microsoft.com/office/powerpoint/2010/main" val="35847489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happens if you reverse Fourier without the phase? </a:t>
            </a:r>
          </a:p>
        </p:txBody>
      </p:sp>
      <p:sp>
        <p:nvSpPr>
          <p:cNvPr id="3" name="Content Placeholder 2"/>
          <p:cNvSpPr>
            <a:spLocks noGrp="1"/>
          </p:cNvSpPr>
          <p:nvPr>
            <p:ph idx="1"/>
          </p:nvPr>
        </p:nvSpPr>
        <p:spPr/>
        <p:txBody>
          <a:bodyPr/>
          <a:lstStyle/>
          <a:p>
            <a:r>
              <a:rPr lang="en-US" dirty="0"/>
              <a:t>Open an image</a:t>
            </a:r>
          </a:p>
          <a:p>
            <a:r>
              <a:rPr lang="en-US" dirty="0"/>
              <a:t>Compute magnitude and phase of the image</a:t>
            </a:r>
          </a:p>
          <a:p>
            <a:r>
              <a:rPr lang="en-US" dirty="0"/>
              <a:t>Reverse the ONLY magnitude back</a:t>
            </a:r>
          </a:p>
          <a:p>
            <a:r>
              <a:rPr lang="en-US" dirty="0"/>
              <a:t>Image histogram equalize the reversed FFT image</a:t>
            </a:r>
          </a:p>
          <a:p>
            <a:r>
              <a:rPr lang="en-US" dirty="0"/>
              <a:t>Display the image</a:t>
            </a:r>
          </a:p>
          <a:p>
            <a:r>
              <a:rPr lang="en-US" dirty="0"/>
              <a:t>What happens? </a:t>
            </a:r>
          </a:p>
        </p:txBody>
      </p:sp>
    </p:spTree>
    <p:extLst>
      <p:ext uri="{BB962C8B-B14F-4D97-AF65-F5344CB8AC3E}">
        <p14:creationId xmlns:p14="http://schemas.microsoft.com/office/powerpoint/2010/main" val="4591564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happens if you reverse Fourier without the phase? </a:t>
            </a:r>
          </a:p>
        </p:txBody>
      </p:sp>
      <p:pic>
        <p:nvPicPr>
          <p:cNvPr id="4" name="Content Placeholder 3" descr="cln1fil1.gif"/>
          <p:cNvPicPr>
            <a:picLocks noGrp="1" noChangeAspect="1"/>
          </p:cNvPicPr>
          <p:nvPr>
            <p:ph idx="1"/>
          </p:nvPr>
        </p:nvPicPr>
        <p:blipFill>
          <a:blip r:embed="rId2">
            <a:extLst>
              <a:ext uri="{28A0092B-C50C-407E-A947-70E740481C1C}">
                <a14:useLocalDpi xmlns:a14="http://schemas.microsoft.com/office/drawing/2010/main" val="0"/>
              </a:ext>
            </a:extLst>
          </a:blip>
          <a:srcRect t="22502" b="22502"/>
          <a:stretch>
            <a:fillRect/>
          </a:stretch>
        </p:blipFill>
        <p:spPr>
          <a:xfrm>
            <a:off x="1792269" y="2428875"/>
            <a:ext cx="6434156" cy="3538538"/>
          </a:xfrm>
        </p:spPr>
      </p:pic>
      <p:sp>
        <p:nvSpPr>
          <p:cNvPr id="5" name="TextBox 4"/>
          <p:cNvSpPr txBox="1"/>
          <p:nvPr/>
        </p:nvSpPr>
        <p:spPr>
          <a:xfrm>
            <a:off x="1984375" y="1619250"/>
            <a:ext cx="5746750" cy="369332"/>
          </a:xfrm>
          <a:prstGeom prst="rect">
            <a:avLst/>
          </a:prstGeom>
          <a:noFill/>
        </p:spPr>
        <p:txBody>
          <a:bodyPr wrap="square" rtlCol="0">
            <a:spAutoFit/>
          </a:bodyPr>
          <a:lstStyle/>
          <a:p>
            <a:pPr algn="ctr"/>
            <a:r>
              <a:rPr lang="en-US" dirty="0"/>
              <a:t>Same frequency, abstract nonsense</a:t>
            </a:r>
          </a:p>
        </p:txBody>
      </p:sp>
    </p:spTree>
    <p:extLst>
      <p:ext uri="{BB962C8B-B14F-4D97-AF65-F5344CB8AC3E}">
        <p14:creationId xmlns:p14="http://schemas.microsoft.com/office/powerpoint/2010/main" val="7812009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eetah.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4700" y="939800"/>
            <a:ext cx="5041900" cy="4978400"/>
          </a:xfrm>
          <a:prstGeom prst="rect">
            <a:avLst/>
          </a:prstGeom>
        </p:spPr>
      </p:pic>
    </p:spTree>
    <p:extLst>
      <p:ext uri="{BB962C8B-B14F-4D97-AF65-F5344CB8AC3E}">
        <p14:creationId xmlns:p14="http://schemas.microsoft.com/office/powerpoint/2010/main" val="38953668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2-08 at 7.52.1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0" y="698500"/>
            <a:ext cx="7112000" cy="5448300"/>
          </a:xfrm>
          <a:prstGeom prst="rect">
            <a:avLst/>
          </a:prstGeom>
        </p:spPr>
      </p:pic>
    </p:spTree>
    <p:extLst>
      <p:ext uri="{BB962C8B-B14F-4D97-AF65-F5344CB8AC3E}">
        <p14:creationId xmlns:p14="http://schemas.microsoft.com/office/powerpoint/2010/main" val="1449810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2-08 at 7.52.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100" y="698500"/>
            <a:ext cx="7531100" cy="5448300"/>
          </a:xfrm>
          <a:prstGeom prst="rect">
            <a:avLst/>
          </a:prstGeom>
        </p:spPr>
      </p:pic>
    </p:spTree>
    <p:extLst>
      <p:ext uri="{BB962C8B-B14F-4D97-AF65-F5344CB8AC3E}">
        <p14:creationId xmlns:p14="http://schemas.microsoft.com/office/powerpoint/2010/main" val="882404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9"/>
          <p:cNvSpPr>
            <a:spLocks noChangeArrowheads="1"/>
          </p:cNvSpPr>
          <p:nvPr/>
        </p:nvSpPr>
        <p:spPr bwMode="auto">
          <a:xfrm>
            <a:off x="457200" y="609600"/>
            <a:ext cx="8458200" cy="6096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400">
              <a:solidFill>
                <a:srgbClr val="000000"/>
              </a:solidFill>
              <a:latin typeface="Arial" panose="020B0604020202020204" pitchFamily="34" charset="0"/>
            </a:endParaRPr>
          </a:p>
        </p:txBody>
      </p:sp>
      <p:pic>
        <p:nvPicPr>
          <p:cNvPr id="58371" name="Picture 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046538" y="0"/>
            <a:ext cx="5097462"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9244" name="Text Box 12"/>
          <p:cNvSpPr txBox="1">
            <a:spLocks noChangeArrowheads="1"/>
          </p:cNvSpPr>
          <p:nvPr/>
        </p:nvSpPr>
        <p:spPr bwMode="auto">
          <a:xfrm>
            <a:off x="0" y="3200400"/>
            <a:ext cx="349726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400" b="1">
                <a:solidFill>
                  <a:srgbClr val="000000"/>
                </a:solidFill>
                <a:latin typeface="Arial" panose="020B0604020202020204" pitchFamily="34" charset="0"/>
              </a:rPr>
              <a:t>Salvador Dali invented Hybrid Images?</a:t>
            </a:r>
            <a:endParaRPr lang="ru-RU" altLang="en-US" sz="1400">
              <a:solidFill>
                <a:srgbClr val="000000"/>
              </a:solidFill>
              <a:latin typeface="Arial" panose="020B0604020202020204" pitchFamily="34" charset="0"/>
            </a:endParaRPr>
          </a:p>
        </p:txBody>
      </p:sp>
      <p:sp>
        <p:nvSpPr>
          <p:cNvPr id="5" name="Text Box 12"/>
          <p:cNvSpPr txBox="1">
            <a:spLocks noChangeArrowheads="1"/>
          </p:cNvSpPr>
          <p:nvPr/>
        </p:nvSpPr>
        <p:spPr bwMode="auto">
          <a:xfrm>
            <a:off x="0" y="5915025"/>
            <a:ext cx="3759200" cy="942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400" b="1">
                <a:solidFill>
                  <a:srgbClr val="000000"/>
                </a:solidFill>
                <a:latin typeface="Arial" panose="020B0604020202020204" pitchFamily="34" charset="0"/>
              </a:rPr>
              <a:t>Salvador Dali</a:t>
            </a:r>
            <a:endParaRPr lang="en-US" altLang="en-US" sz="1400">
              <a:solidFill>
                <a:srgbClr val="000000"/>
              </a:solidFill>
              <a:latin typeface="Arial" panose="020B0604020202020204" pitchFamily="34" charset="0"/>
            </a:endParaRPr>
          </a:p>
          <a:p>
            <a:pPr>
              <a:spcBef>
                <a:spcPct val="0"/>
              </a:spcBef>
              <a:buFontTx/>
              <a:buNone/>
            </a:pPr>
            <a:r>
              <a:rPr lang="en-US" altLang="en-US" sz="1400" i="1">
                <a:solidFill>
                  <a:srgbClr val="000000"/>
                </a:solidFill>
                <a:latin typeface="Arial" panose="020B0604020202020204" pitchFamily="34" charset="0"/>
              </a:rPr>
              <a:t>“Gala Contemplating the Mediterranean Sea, </a:t>
            </a:r>
          </a:p>
          <a:p>
            <a:pPr>
              <a:spcBef>
                <a:spcPct val="0"/>
              </a:spcBef>
              <a:buFontTx/>
              <a:buNone/>
            </a:pPr>
            <a:r>
              <a:rPr lang="en-US" altLang="en-US" sz="1400" i="1">
                <a:solidFill>
                  <a:srgbClr val="000000"/>
                </a:solidFill>
                <a:latin typeface="Arial" panose="020B0604020202020204" pitchFamily="34" charset="0"/>
              </a:rPr>
              <a:t>which at 30 meters becomes the portrait </a:t>
            </a:r>
          </a:p>
          <a:p>
            <a:pPr>
              <a:spcBef>
                <a:spcPct val="0"/>
              </a:spcBef>
              <a:buFontTx/>
              <a:buNone/>
            </a:pPr>
            <a:r>
              <a:rPr lang="en-US" altLang="en-US" sz="1400" i="1">
                <a:solidFill>
                  <a:srgbClr val="000000"/>
                </a:solidFill>
                <a:latin typeface="Arial" panose="020B0604020202020204" pitchFamily="34" charset="0"/>
              </a:rPr>
              <a:t>of Abraham Lincoln</a:t>
            </a:r>
            <a:r>
              <a:rPr lang="en-US" altLang="en-US" sz="1400">
                <a:solidFill>
                  <a:srgbClr val="000000"/>
                </a:solidFill>
                <a:latin typeface="Arial" panose="020B0604020202020204" pitchFamily="34" charset="0"/>
              </a:rPr>
              <a:t>”, 1976</a:t>
            </a:r>
            <a:endParaRPr lang="ru-RU" altLang="en-US" sz="1400">
              <a:solidFill>
                <a:srgbClr val="000000"/>
              </a:solidFill>
              <a:latin typeface="Arial" panose="020B0604020202020204" pitchFamily="34" charset="0"/>
            </a:endParaRPr>
          </a:p>
        </p:txBody>
      </p:sp>
    </p:spTree>
    <p:extLst>
      <p:ext uri="{BB962C8B-B14F-4D97-AF65-F5344CB8AC3E}">
        <p14:creationId xmlns:p14="http://schemas.microsoft.com/office/powerpoint/2010/main" val="24495741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924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9244" grpId="0"/>
      <p:bldP spid="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zebr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4700" y="889000"/>
            <a:ext cx="5054600" cy="5067300"/>
          </a:xfrm>
          <a:prstGeom prst="rect">
            <a:avLst/>
          </a:prstGeom>
        </p:spPr>
      </p:pic>
    </p:spTree>
    <p:extLst>
      <p:ext uri="{BB962C8B-B14F-4D97-AF65-F5344CB8AC3E}">
        <p14:creationId xmlns:p14="http://schemas.microsoft.com/office/powerpoint/2010/main" val="38917977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2-08 at 7.53.3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 y="685800"/>
            <a:ext cx="6934200" cy="5473700"/>
          </a:xfrm>
          <a:prstGeom prst="rect">
            <a:avLst/>
          </a:prstGeom>
        </p:spPr>
      </p:pic>
    </p:spTree>
    <p:extLst>
      <p:ext uri="{BB962C8B-B14F-4D97-AF65-F5344CB8AC3E}">
        <p14:creationId xmlns:p14="http://schemas.microsoft.com/office/powerpoint/2010/main" val="4246045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02-08 at 7.53.5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600" y="584200"/>
            <a:ext cx="6908800" cy="5676900"/>
          </a:xfrm>
          <a:prstGeom prst="rect">
            <a:avLst/>
          </a:prstGeom>
        </p:spPr>
      </p:pic>
    </p:spTree>
    <p:extLst>
      <p:ext uri="{BB962C8B-B14F-4D97-AF65-F5344CB8AC3E}">
        <p14:creationId xmlns:p14="http://schemas.microsoft.com/office/powerpoint/2010/main" val="29843212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2-08 at 7.54.1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0" y="647700"/>
            <a:ext cx="6591300" cy="5562600"/>
          </a:xfrm>
          <a:prstGeom prst="rect">
            <a:avLst/>
          </a:prstGeom>
        </p:spPr>
      </p:pic>
    </p:spTree>
    <p:extLst>
      <p:ext uri="{BB962C8B-B14F-4D97-AF65-F5344CB8AC3E}">
        <p14:creationId xmlns:p14="http://schemas.microsoft.com/office/powerpoint/2010/main" val="26500105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2-08 at 7.54.4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900" y="749300"/>
            <a:ext cx="5410200" cy="5346700"/>
          </a:xfrm>
          <a:prstGeom prst="rect">
            <a:avLst/>
          </a:prstGeom>
        </p:spPr>
      </p:pic>
    </p:spTree>
    <p:extLst>
      <p:ext uri="{BB962C8B-B14F-4D97-AF65-F5344CB8AC3E}">
        <p14:creationId xmlns:p14="http://schemas.microsoft.com/office/powerpoint/2010/main" val="20465638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FFT in Python</a:t>
            </a:r>
          </a:p>
        </p:txBody>
      </p:sp>
      <p:sp>
        <p:nvSpPr>
          <p:cNvPr id="3" name="Content Placeholder 2"/>
          <p:cNvSpPr>
            <a:spLocks noGrp="1"/>
          </p:cNvSpPr>
          <p:nvPr>
            <p:ph idx="1"/>
          </p:nvPr>
        </p:nvSpPr>
        <p:spPr/>
        <p:txBody>
          <a:bodyPr>
            <a:normAutofit fontScale="92500" lnSpcReduction="20000"/>
          </a:bodyPr>
          <a:lstStyle/>
          <a:p>
            <a:pPr marL="0" indent="0">
              <a:buNone/>
            </a:pPr>
            <a:r>
              <a:rPr lang="en-US" dirty="0"/>
              <a:t>FFT</a:t>
            </a:r>
          </a:p>
          <a:p>
            <a:pPr marL="400050" lvl="1" indent="0">
              <a:buNone/>
            </a:pPr>
            <a:r>
              <a:rPr lang="en-US" dirty="0">
                <a:solidFill>
                  <a:srgbClr val="FF0000"/>
                </a:solidFill>
              </a:rPr>
              <a:t>f = np.fft.fft2(</a:t>
            </a:r>
            <a:r>
              <a:rPr lang="en-US" dirty="0" err="1">
                <a:solidFill>
                  <a:srgbClr val="FF0000"/>
                </a:solidFill>
              </a:rPr>
              <a:t>img</a:t>
            </a:r>
            <a:r>
              <a:rPr lang="en-US" dirty="0">
                <a:solidFill>
                  <a:srgbClr val="FF0000"/>
                </a:solidFill>
              </a:rPr>
              <a:t>)</a:t>
            </a:r>
          </a:p>
          <a:p>
            <a:pPr marL="400050" lvl="1" indent="0">
              <a:buNone/>
            </a:pPr>
            <a:r>
              <a:rPr lang="en-US" dirty="0" err="1">
                <a:solidFill>
                  <a:srgbClr val="FF0000"/>
                </a:solidFill>
              </a:rPr>
              <a:t>fshift</a:t>
            </a:r>
            <a:r>
              <a:rPr lang="en-US" dirty="0">
                <a:solidFill>
                  <a:srgbClr val="FF0000"/>
                </a:solidFill>
              </a:rPr>
              <a:t> = </a:t>
            </a:r>
            <a:r>
              <a:rPr lang="en-US" dirty="0" err="1">
                <a:solidFill>
                  <a:srgbClr val="FF0000"/>
                </a:solidFill>
              </a:rPr>
              <a:t>np.fft.fftshift</a:t>
            </a:r>
            <a:r>
              <a:rPr lang="en-US" dirty="0">
                <a:solidFill>
                  <a:srgbClr val="FF0000"/>
                </a:solidFill>
              </a:rPr>
              <a:t>(f)</a:t>
            </a:r>
          </a:p>
          <a:p>
            <a:pPr marL="400050" lvl="1" indent="0">
              <a:buNone/>
            </a:pPr>
            <a:r>
              <a:rPr lang="en-US" dirty="0" err="1">
                <a:solidFill>
                  <a:srgbClr val="FF0000"/>
                </a:solidFill>
              </a:rPr>
              <a:t>magnitude_spectrum</a:t>
            </a:r>
            <a:r>
              <a:rPr lang="en-US" dirty="0">
                <a:solidFill>
                  <a:srgbClr val="FF0000"/>
                </a:solidFill>
              </a:rPr>
              <a:t> = 30*</a:t>
            </a:r>
            <a:r>
              <a:rPr lang="en-US" dirty="0" err="1">
                <a:solidFill>
                  <a:srgbClr val="FF0000"/>
                </a:solidFill>
              </a:rPr>
              <a:t>np.log</a:t>
            </a:r>
            <a:r>
              <a:rPr lang="en-US" dirty="0">
                <a:solidFill>
                  <a:srgbClr val="FF0000"/>
                </a:solidFill>
              </a:rPr>
              <a:t>(</a:t>
            </a:r>
            <a:r>
              <a:rPr lang="en-US" dirty="0" err="1">
                <a:solidFill>
                  <a:srgbClr val="FF0000"/>
                </a:solidFill>
              </a:rPr>
              <a:t>np.abs</a:t>
            </a:r>
            <a:r>
              <a:rPr lang="en-US" dirty="0">
                <a:solidFill>
                  <a:srgbClr val="FF0000"/>
                </a:solidFill>
              </a:rPr>
              <a:t>(</a:t>
            </a:r>
            <a:r>
              <a:rPr lang="en-US" dirty="0" err="1">
                <a:solidFill>
                  <a:srgbClr val="FF0000"/>
                </a:solidFill>
              </a:rPr>
              <a:t>fshift</a:t>
            </a:r>
            <a:r>
              <a:rPr lang="en-US" dirty="0">
                <a:solidFill>
                  <a:srgbClr val="FF0000"/>
                </a:solidFill>
              </a:rPr>
              <a:t>))</a:t>
            </a:r>
          </a:p>
          <a:p>
            <a:pPr marL="400050" lvl="1" indent="0">
              <a:buNone/>
            </a:pPr>
            <a:r>
              <a:rPr lang="en-US" dirty="0">
                <a:solidFill>
                  <a:srgbClr val="FF0000"/>
                </a:solidFill>
              </a:rPr>
              <a:t>phase = </a:t>
            </a:r>
            <a:r>
              <a:rPr lang="en-US" dirty="0" err="1">
                <a:solidFill>
                  <a:srgbClr val="FF0000"/>
                </a:solidFill>
              </a:rPr>
              <a:t>np.angle</a:t>
            </a:r>
            <a:r>
              <a:rPr lang="en-US" dirty="0">
                <a:solidFill>
                  <a:srgbClr val="FF0000"/>
                </a:solidFill>
              </a:rPr>
              <a:t>(</a:t>
            </a:r>
            <a:r>
              <a:rPr lang="en-US" dirty="0" err="1">
                <a:solidFill>
                  <a:srgbClr val="FF0000"/>
                </a:solidFill>
              </a:rPr>
              <a:t>fshift</a:t>
            </a:r>
            <a:r>
              <a:rPr lang="en-US" dirty="0">
                <a:solidFill>
                  <a:srgbClr val="FF0000"/>
                </a:solidFill>
              </a:rPr>
              <a:t>)</a:t>
            </a:r>
          </a:p>
          <a:p>
            <a:pPr marL="0" indent="0">
              <a:buNone/>
            </a:pPr>
            <a:r>
              <a:rPr lang="en-US" dirty="0"/>
              <a:t>Inverse FFT</a:t>
            </a:r>
          </a:p>
          <a:p>
            <a:pPr marL="400050" lvl="1" indent="0">
              <a:buNone/>
            </a:pPr>
            <a:r>
              <a:rPr lang="en-US" dirty="0">
                <a:solidFill>
                  <a:srgbClr val="FF0000"/>
                </a:solidFill>
              </a:rPr>
              <a:t>rows, cols = </a:t>
            </a:r>
            <a:r>
              <a:rPr lang="en-US" dirty="0" err="1">
                <a:solidFill>
                  <a:srgbClr val="FF0000"/>
                </a:solidFill>
              </a:rPr>
              <a:t>img.shape</a:t>
            </a:r>
            <a:endParaRPr lang="en-US" dirty="0">
              <a:solidFill>
                <a:srgbClr val="FF0000"/>
              </a:solidFill>
            </a:endParaRPr>
          </a:p>
          <a:p>
            <a:pPr marL="400050" lvl="1" indent="0">
              <a:buNone/>
            </a:pPr>
            <a:r>
              <a:rPr lang="en-US" dirty="0">
                <a:solidFill>
                  <a:srgbClr val="FF0000"/>
                </a:solidFill>
              </a:rPr>
              <a:t>crow, </a:t>
            </a:r>
            <a:r>
              <a:rPr lang="en-US" dirty="0" err="1">
                <a:solidFill>
                  <a:srgbClr val="FF0000"/>
                </a:solidFill>
              </a:rPr>
              <a:t>ccol</a:t>
            </a:r>
            <a:r>
              <a:rPr lang="en-US" dirty="0">
                <a:solidFill>
                  <a:srgbClr val="FF0000"/>
                </a:solidFill>
              </a:rPr>
              <a:t> = rows/2 , cols/2 # center of the image</a:t>
            </a:r>
            <a:endParaRPr lang="en-US" dirty="0"/>
          </a:p>
          <a:p>
            <a:pPr marL="457200" lvl="1" indent="0">
              <a:buNone/>
            </a:pPr>
            <a:r>
              <a:rPr lang="en-US" dirty="0" err="1">
                <a:solidFill>
                  <a:srgbClr val="FF0000"/>
                </a:solidFill>
              </a:rPr>
              <a:t>fshift</a:t>
            </a:r>
            <a:r>
              <a:rPr lang="en-US" dirty="0">
                <a:solidFill>
                  <a:srgbClr val="FF0000"/>
                </a:solidFill>
              </a:rPr>
              <a:t>[crow-5:crow+5, ccol-5:ccol+5] = 0</a:t>
            </a:r>
          </a:p>
          <a:p>
            <a:pPr marL="457200" lvl="1" indent="0">
              <a:buNone/>
            </a:pPr>
            <a:r>
              <a:rPr lang="en-US" dirty="0" err="1">
                <a:solidFill>
                  <a:srgbClr val="FF0000"/>
                </a:solidFill>
              </a:rPr>
              <a:t>f_ishift</a:t>
            </a:r>
            <a:r>
              <a:rPr lang="en-US" dirty="0">
                <a:solidFill>
                  <a:srgbClr val="FF0000"/>
                </a:solidFill>
              </a:rPr>
              <a:t> = </a:t>
            </a:r>
            <a:r>
              <a:rPr lang="en-US" dirty="0" err="1">
                <a:solidFill>
                  <a:srgbClr val="FF0000"/>
                </a:solidFill>
              </a:rPr>
              <a:t>np.fft.ifftshift</a:t>
            </a:r>
            <a:r>
              <a:rPr lang="en-US" dirty="0">
                <a:solidFill>
                  <a:srgbClr val="FF0000"/>
                </a:solidFill>
              </a:rPr>
              <a:t>(</a:t>
            </a:r>
            <a:r>
              <a:rPr lang="en-US" dirty="0" err="1">
                <a:solidFill>
                  <a:srgbClr val="FF0000"/>
                </a:solidFill>
              </a:rPr>
              <a:t>fshift</a:t>
            </a:r>
            <a:r>
              <a:rPr lang="en-US" dirty="0">
                <a:solidFill>
                  <a:srgbClr val="FF0000"/>
                </a:solidFill>
              </a:rPr>
              <a:t>)</a:t>
            </a:r>
          </a:p>
          <a:p>
            <a:pPr marL="457200" lvl="1" indent="0">
              <a:buNone/>
            </a:pPr>
            <a:r>
              <a:rPr lang="en-US" dirty="0" err="1">
                <a:solidFill>
                  <a:srgbClr val="FF0000"/>
                </a:solidFill>
              </a:rPr>
              <a:t>img_back</a:t>
            </a:r>
            <a:r>
              <a:rPr lang="en-US" dirty="0">
                <a:solidFill>
                  <a:srgbClr val="FF0000"/>
                </a:solidFill>
              </a:rPr>
              <a:t> = np.fft.ifft2(</a:t>
            </a:r>
            <a:r>
              <a:rPr lang="en-US" dirty="0" err="1">
                <a:solidFill>
                  <a:srgbClr val="FF0000"/>
                </a:solidFill>
              </a:rPr>
              <a:t>f_ishift</a:t>
            </a:r>
            <a:r>
              <a:rPr lang="en-US" dirty="0">
                <a:solidFill>
                  <a:srgbClr val="FF0000"/>
                </a:solidFill>
              </a:rPr>
              <a:t>)</a:t>
            </a:r>
          </a:p>
          <a:p>
            <a:pPr marL="457200" lvl="1" indent="0">
              <a:buNone/>
            </a:pPr>
            <a:endParaRPr lang="en-US" dirty="0">
              <a:solidFill>
                <a:srgbClr val="FF0000"/>
              </a:solidFill>
            </a:endParaRPr>
          </a:p>
          <a:p>
            <a:pPr marL="457200" lvl="1" indent="0">
              <a:buNone/>
            </a:pPr>
            <a:endParaRPr lang="en-US" dirty="0">
              <a:solidFill>
                <a:srgbClr val="FF0000"/>
              </a:solidFill>
            </a:endParaRPr>
          </a:p>
          <a:p>
            <a:endParaRPr lang="en-US" dirty="0"/>
          </a:p>
        </p:txBody>
      </p:sp>
    </p:spTree>
    <p:extLst>
      <p:ext uri="{BB962C8B-B14F-4D97-AF65-F5344CB8AC3E}">
        <p14:creationId xmlns:p14="http://schemas.microsoft.com/office/powerpoint/2010/main" val="27326451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0 </a:t>
            </a:r>
          </a:p>
        </p:txBody>
      </p:sp>
      <p:sp>
        <p:nvSpPr>
          <p:cNvPr id="4" name="Content Placeholder 3"/>
          <p:cNvSpPr>
            <a:spLocks noGrp="1"/>
          </p:cNvSpPr>
          <p:nvPr>
            <p:ph idx="1"/>
          </p:nvPr>
        </p:nvSpPr>
        <p:spPr/>
        <p:txBody>
          <a:bodyPr/>
          <a:lstStyle/>
          <a:p>
            <a:r>
              <a:rPr lang="en-US" dirty="0"/>
              <a:t>What is the FFT of the following images? Using </a:t>
            </a:r>
            <a:r>
              <a:rPr lang="en-US" dirty="0" err="1"/>
              <a:t>Numpy</a:t>
            </a:r>
            <a:r>
              <a:rPr lang="en-US" dirty="0"/>
              <a:t> to find out:</a:t>
            </a:r>
          </a:p>
        </p:txBody>
      </p:sp>
      <p:pic>
        <p:nvPicPr>
          <p:cNvPr id="5" name="Picture 4" descr="Screen Shot 2017-10-02 at 11.07.1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3642" y="2710516"/>
            <a:ext cx="5181806" cy="2475984"/>
          </a:xfrm>
          <a:prstGeom prst="rect">
            <a:avLst/>
          </a:prstGeom>
        </p:spPr>
      </p:pic>
      <p:sp>
        <p:nvSpPr>
          <p:cNvPr id="6" name="Rectangle 5"/>
          <p:cNvSpPr/>
          <p:nvPr/>
        </p:nvSpPr>
        <p:spPr>
          <a:xfrm>
            <a:off x="6400800" y="2877495"/>
            <a:ext cx="2454350" cy="2585323"/>
          </a:xfrm>
          <a:prstGeom prst="rect">
            <a:avLst/>
          </a:prstGeom>
        </p:spPr>
        <p:txBody>
          <a:bodyPr wrap="square">
            <a:spAutoFit/>
          </a:bodyPr>
          <a:lstStyle/>
          <a:p>
            <a:endParaRPr lang="en-US" dirty="0">
              <a:solidFill>
                <a:srgbClr val="FF0000"/>
              </a:solidFill>
            </a:endParaRPr>
          </a:p>
          <a:p>
            <a:r>
              <a:rPr lang="en-US" dirty="0">
                <a:solidFill>
                  <a:srgbClr val="FF0000"/>
                </a:solidFill>
              </a:rPr>
              <a:t>Z = </a:t>
            </a:r>
            <a:r>
              <a:rPr lang="en-US" dirty="0" err="1">
                <a:solidFill>
                  <a:srgbClr val="FF0000"/>
                </a:solidFill>
              </a:rPr>
              <a:t>np.random.random</a:t>
            </a:r>
            <a:r>
              <a:rPr lang="en-US" dirty="0">
                <a:solidFill>
                  <a:srgbClr val="FF0000"/>
                </a:solidFill>
              </a:rPr>
              <a:t>((256,256))</a:t>
            </a:r>
          </a:p>
          <a:p>
            <a:endParaRPr lang="en-US" dirty="0">
              <a:solidFill>
                <a:srgbClr val="FF0000"/>
              </a:solidFill>
            </a:endParaRPr>
          </a:p>
          <a:p>
            <a:r>
              <a:rPr lang="en-US" dirty="0" err="1">
                <a:solidFill>
                  <a:srgbClr val="FF0000"/>
                </a:solidFill>
              </a:rPr>
              <a:t>plt.imshow</a:t>
            </a:r>
            <a:r>
              <a:rPr lang="en-US" dirty="0">
                <a:solidFill>
                  <a:srgbClr val="FF0000"/>
                </a:solidFill>
              </a:rPr>
              <a:t>(Z, </a:t>
            </a:r>
            <a:r>
              <a:rPr lang="en-US" dirty="0" err="1">
                <a:solidFill>
                  <a:srgbClr val="FF0000"/>
                </a:solidFill>
              </a:rPr>
              <a:t>cmap</a:t>
            </a:r>
            <a:r>
              <a:rPr lang="en-US" dirty="0">
                <a:solidFill>
                  <a:srgbClr val="FF0000"/>
                </a:solidFill>
              </a:rPr>
              <a:t>='gray', interpolation='nearest')</a:t>
            </a:r>
          </a:p>
          <a:p>
            <a:r>
              <a:rPr lang="en-US" dirty="0" err="1">
                <a:solidFill>
                  <a:srgbClr val="FF0000"/>
                </a:solidFill>
              </a:rPr>
              <a:t>plt.show</a:t>
            </a:r>
            <a:r>
              <a:rPr lang="en-US" dirty="0">
                <a:solidFill>
                  <a:srgbClr val="FF0000"/>
                </a:solidFill>
              </a:rPr>
              <a:t>()</a:t>
            </a:r>
          </a:p>
        </p:txBody>
      </p:sp>
    </p:spTree>
    <p:extLst>
      <p:ext uri="{BB962C8B-B14F-4D97-AF65-F5344CB8AC3E}">
        <p14:creationId xmlns:p14="http://schemas.microsoft.com/office/powerpoint/2010/main" val="33729678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2959</TotalTime>
  <Words>1936</Words>
  <Application>Microsoft Macintosh PowerPoint</Application>
  <PresentationFormat>On-screen Show (4:3)</PresentationFormat>
  <Paragraphs>369</Paragraphs>
  <Slides>96</Slides>
  <Notes>11</Notes>
  <HiddenSlides>6</HiddenSlides>
  <MMClips>1</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96</vt:i4>
      </vt:variant>
    </vt:vector>
  </HeadingPairs>
  <TitlesOfParts>
    <vt:vector size="103" baseType="lpstr">
      <vt:lpstr>Arial Unicode MS</vt:lpstr>
      <vt:lpstr>Arial</vt:lpstr>
      <vt:lpstr>Calibri</vt:lpstr>
      <vt:lpstr>Comic Sans MS</vt:lpstr>
      <vt:lpstr>Times New Roman</vt:lpstr>
      <vt:lpstr>Office Theme</vt:lpstr>
      <vt:lpstr>Equation</vt:lpstr>
      <vt:lpstr>CSC476 Introduction to Computer Vision Lecture 5</vt:lpstr>
      <vt:lpstr>Course GITHUB</vt:lpstr>
      <vt:lpstr>Today’s lecture</vt:lpstr>
      <vt:lpstr>Hybrid Image</vt:lpstr>
      <vt:lpstr>Hybrid Image</vt:lpstr>
      <vt:lpstr>PowerPoint Presentation</vt:lpstr>
      <vt:lpstr>Hybrid Image in FFT</vt:lpstr>
      <vt:lpstr>PowerPoint Presentation</vt:lpstr>
      <vt:lpstr>PowerPoint Presentation</vt:lpstr>
      <vt:lpstr>PowerPoint Presentation</vt:lpstr>
      <vt:lpstr>PowerPoint Presentation</vt:lpstr>
      <vt:lpstr>PowerPoint Presentation</vt:lpstr>
      <vt:lpstr>How is that a 4MP image can be compressed to a few hundred KB without a noticeable change?</vt:lpstr>
      <vt:lpstr>Jean Baptiste Joseph Fourier (1768-1830)</vt:lpstr>
      <vt:lpstr>Overview of Fourier Transform</vt:lpstr>
      <vt:lpstr>Sine Wave</vt:lpstr>
      <vt:lpstr>A sum of sines</vt:lpstr>
      <vt:lpstr>Frequency Spectra</vt:lpstr>
      <vt:lpstr>Why decompose signals into sine waves?</vt:lpstr>
      <vt:lpstr>Fourier transform</vt:lpstr>
      <vt:lpstr>Frequency Spectra</vt:lpstr>
      <vt:lpstr>Frequency Spectra</vt:lpstr>
      <vt:lpstr>Frequency Spectra</vt:lpstr>
      <vt:lpstr>Frequency Spectra</vt:lpstr>
      <vt:lpstr>Frequency Spectra</vt:lpstr>
      <vt:lpstr>Frequency Spectra</vt:lpstr>
      <vt:lpstr>Frequency Spectra</vt:lpstr>
      <vt:lpstr>Fourier Transform</vt:lpstr>
      <vt:lpstr>Fourier Transform</vt:lpstr>
      <vt:lpstr>Example: Music</vt:lpstr>
      <vt:lpstr>Other signals</vt:lpstr>
      <vt:lpstr>Fourier Analysis of Images</vt:lpstr>
      <vt:lpstr>Spatial Frequency in Image</vt:lpstr>
      <vt:lpstr>Why does  Fourier analysis with images?</vt:lpstr>
      <vt:lpstr>Spatial Frequency in Image</vt:lpstr>
      <vt:lpstr>Fourier Transform</vt:lpstr>
      <vt:lpstr>Fourier Transform</vt:lpstr>
      <vt:lpstr>2D Fourier Transform Basis</vt:lpstr>
      <vt:lpstr>2D discrete Fourier transform</vt:lpstr>
      <vt:lpstr>2D discrete Fourier transform</vt:lpstr>
      <vt:lpstr>2D discrete Fourier transform</vt:lpstr>
      <vt:lpstr>Fourier Transform of Images</vt:lpstr>
      <vt:lpstr>Fourier Transform of Images</vt:lpstr>
      <vt:lpstr>PowerPoint Presentation</vt:lpstr>
      <vt:lpstr>PowerPoint Presentation</vt:lpstr>
      <vt:lpstr>PowerPoint Presentation</vt:lpstr>
      <vt:lpstr>Fourier Transform of Images</vt:lpstr>
      <vt:lpstr>FT of natural images</vt:lpstr>
      <vt:lpstr>Fourier analysis in images</vt:lpstr>
      <vt:lpstr>Signals can be composed</vt:lpstr>
      <vt:lpstr>PowerPoint Presentation</vt:lpstr>
      <vt:lpstr>PowerPoint Presentation</vt:lpstr>
      <vt:lpstr>Fourier transform in Numpy</vt:lpstr>
      <vt:lpstr>Exercise 1</vt:lpstr>
      <vt:lpstr>Exercise 2</vt:lpstr>
      <vt:lpstr>Next Lecture</vt:lpstr>
      <vt:lpstr>Fourier Transform</vt:lpstr>
      <vt:lpstr>The Convolution Theorem</vt:lpstr>
      <vt:lpstr>Frequency Spectra</vt:lpstr>
      <vt:lpstr>Frequency Spectra</vt:lpstr>
      <vt:lpstr>Frequency Spectra</vt:lpstr>
      <vt:lpstr>Frequency Spectra</vt:lpstr>
      <vt:lpstr>Frequency Spectra</vt:lpstr>
      <vt:lpstr>Frequency Spectra</vt:lpstr>
      <vt:lpstr>Frequency Spectra</vt:lpstr>
      <vt:lpstr>Fourier Transform</vt:lpstr>
      <vt:lpstr>Fourier Transform</vt:lpstr>
      <vt:lpstr>Fourier Transform for image processing</vt:lpstr>
      <vt:lpstr>Fourier Transform</vt:lpstr>
      <vt:lpstr>Signals can be composed</vt:lpstr>
      <vt:lpstr>PowerPoint Presentation</vt:lpstr>
      <vt:lpstr>PowerPoint Presentation</vt:lpstr>
      <vt:lpstr>PowerPoint Presentation</vt:lpstr>
      <vt:lpstr>FFT magnitude spectrum of images</vt:lpstr>
      <vt:lpstr>What are the high frequencies?</vt:lpstr>
      <vt:lpstr>What are the high frequencies?</vt:lpstr>
      <vt:lpstr>What are the low frequencies?</vt:lpstr>
      <vt:lpstr>What are the low frequencies?</vt:lpstr>
      <vt:lpstr>PowerPoint Presentation</vt:lpstr>
      <vt:lpstr>Working with DFT (Discrete Fourier Transform)</vt:lpstr>
      <vt:lpstr>Phase and Magnitude</vt:lpstr>
      <vt:lpstr>Phase and Magnitude</vt:lpstr>
      <vt:lpstr>Phase and Magnitude</vt:lpstr>
      <vt:lpstr>Phase shifted images!</vt:lpstr>
      <vt:lpstr>What happens if you reverse Fourier without the phase? </vt:lpstr>
      <vt:lpstr>What happens if you reverse Fourier without the phase?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FFT in Python</vt:lpstr>
      <vt:lpstr>Exercise 0 </vt:lpstr>
    </vt:vector>
  </TitlesOfParts>
  <Company>American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CSC589 Introduction to Computer Vision Lecture 6 </dc:title>
  <dc:creator>Bei Xiao</dc:creator>
  <cp:lastModifiedBy>Bei Xiao</cp:lastModifiedBy>
  <cp:revision>331</cp:revision>
  <dcterms:created xsi:type="dcterms:W3CDTF">2015-02-01T15:40:32Z</dcterms:created>
  <dcterms:modified xsi:type="dcterms:W3CDTF">2019-02-20T16:09:00Z</dcterms:modified>
</cp:coreProperties>
</file>